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6" r:id="rId2"/>
    <p:sldId id="257" r:id="rId3"/>
    <p:sldId id="258" r:id="rId4"/>
    <p:sldId id="259" r:id="rId5"/>
    <p:sldId id="260" r:id="rId6"/>
    <p:sldId id="261" r:id="rId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4" d="100"/>
          <a:sy n="114" d="100"/>
        </p:scale>
        <p:origin x="714" y="102"/>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09817302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5" name="Shape 6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Shape 7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 name="Shape 7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rtl="0">
              <a:spcBef>
                <a:spcPts val="0"/>
              </a:spcBef>
              <a:spcAft>
                <a:spcPts val="0"/>
              </a:spcAft>
              <a:buSzPts val="1100"/>
              <a:buChar char="●"/>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Shape 7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7" name="Shape 7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3" name="Shape 8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Shape 8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9" name="Shape 8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5" name="Shape 9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Shape 10"/>
          <p:cNvSpPr/>
          <p:nvPr/>
        </p:nvSpPr>
        <p:spPr>
          <a:xfrm flipH="1">
            <a:off x="8246400" y="4245925"/>
            <a:ext cx="897600" cy="897600"/>
          </a:xfrm>
          <a:prstGeom prst="rtTriangle">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 name="Shape 11"/>
          <p:cNvSpPr/>
          <p:nvPr/>
        </p:nvSpPr>
        <p:spPr>
          <a:xfrm flipH="1">
            <a:off x="8246400" y="4245875"/>
            <a:ext cx="897600" cy="897600"/>
          </a:xfrm>
          <a:prstGeom prst="round1Rect">
            <a:avLst>
              <a:gd name="adj" fmla="val 16667"/>
            </a:avLst>
          </a:prstGeom>
          <a:solidFill>
            <a:schemeClr val="lt1">
              <a:alpha val="6808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 name="Shape 12"/>
          <p:cNvSpPr txBox="1">
            <a:spLocks noGrp="1"/>
          </p:cNvSpPr>
          <p:nvPr>
            <p:ph type="ctrTitle"/>
          </p:nvPr>
        </p:nvSpPr>
        <p:spPr>
          <a:xfrm>
            <a:off x="390525" y="1819275"/>
            <a:ext cx="8222100" cy="933600"/>
          </a:xfrm>
          <a:prstGeom prst="rect">
            <a:avLst/>
          </a:prstGeom>
        </p:spPr>
        <p:txBody>
          <a:bodyPr spcFirstLastPara="1" wrap="square" lIns="91425" tIns="91425" rIns="91425" bIns="91425" anchor="b"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3" name="Shape 13"/>
          <p:cNvSpPr txBox="1">
            <a:spLocks noGrp="1"/>
          </p:cNvSpPr>
          <p:nvPr>
            <p:ph type="subTitle" idx="1"/>
          </p:nvPr>
        </p:nvSpPr>
        <p:spPr>
          <a:xfrm>
            <a:off x="390525" y="2789130"/>
            <a:ext cx="8222100" cy="4329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4" name="Shape 14"/>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Shape 16"/>
          <p:cNvSpPr txBox="1">
            <a:spLocks noGrp="1"/>
          </p:cNvSpPr>
          <p:nvPr>
            <p:ph type="title"/>
          </p:nvPr>
        </p:nvSpPr>
        <p:spPr>
          <a:xfrm>
            <a:off x="460950" y="2065350"/>
            <a:ext cx="8222100" cy="1012800"/>
          </a:xfrm>
          <a:prstGeom prst="rect">
            <a:avLst/>
          </a:prstGeom>
        </p:spPr>
        <p:txBody>
          <a:bodyPr spcFirstLastPara="1" wrap="square" lIns="91425" tIns="91425" rIns="91425" bIns="91425" anchor="ctr" anchorCtr="0"/>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17" name="Shape 17"/>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Shape 19"/>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 name="Shape 20"/>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 name="Shape 21"/>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2" name="Shape 22"/>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Shape 23"/>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Shape 25"/>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6" name="Shape 26"/>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7" name="Shape 27"/>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8" name="Shape 28"/>
          <p:cNvSpPr txBox="1">
            <a:spLocks noGrp="1"/>
          </p:cNvSpPr>
          <p:nvPr>
            <p:ph type="body" idx="1"/>
          </p:nvPr>
        </p:nvSpPr>
        <p:spPr>
          <a:xfrm>
            <a:off x="471900" y="1919075"/>
            <a:ext cx="3999900" cy="27102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Shape 29"/>
          <p:cNvSpPr txBox="1">
            <a:spLocks noGrp="1"/>
          </p:cNvSpPr>
          <p:nvPr>
            <p:ph type="body" idx="2"/>
          </p:nvPr>
        </p:nvSpPr>
        <p:spPr>
          <a:xfrm>
            <a:off x="4694250" y="1919075"/>
            <a:ext cx="3999900" cy="27102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0" name="Shape 30"/>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Shape 32"/>
          <p:cNvSpPr/>
          <p:nvPr/>
        </p:nvSpPr>
        <p:spPr>
          <a:xfrm rot="10800000" flipH="1">
            <a:off x="0" y="656400"/>
            <a:ext cx="9144000" cy="4487100"/>
          </a:xfrm>
          <a:prstGeom prst="rect">
            <a:avLst/>
          </a:prstGeom>
          <a:solidFill>
            <a:schemeClr val="accent4"/>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3" name="Shape 33"/>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4" name="Shape 34"/>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35" name="Shape 35"/>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Shape 37"/>
          <p:cNvSpPr txBox="1"/>
          <p:nvPr/>
        </p:nvSpPr>
        <p:spPr>
          <a:xfrm rot="10800000" flipH="1">
            <a:off x="3276600" y="25"/>
            <a:ext cx="58674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8" name="Shape 38"/>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9" name="Shape 39"/>
          <p:cNvSpPr txBox="1">
            <a:spLocks noGrp="1"/>
          </p:cNvSpPr>
          <p:nvPr>
            <p:ph type="title"/>
          </p:nvPr>
        </p:nvSpPr>
        <p:spPr>
          <a:xfrm>
            <a:off x="226078" y="357800"/>
            <a:ext cx="2808000" cy="9534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Shape 40"/>
          <p:cNvSpPr txBox="1">
            <a:spLocks noGrp="1"/>
          </p:cNvSpPr>
          <p:nvPr>
            <p:ph type="body" idx="1"/>
          </p:nvPr>
        </p:nvSpPr>
        <p:spPr>
          <a:xfrm>
            <a:off x="226075" y="1465800"/>
            <a:ext cx="2808000" cy="3163500"/>
          </a:xfrm>
          <a:prstGeom prst="rect">
            <a:avLst/>
          </a:prstGeom>
        </p:spPr>
        <p:txBody>
          <a:bodyPr spcFirstLastPara="1" wrap="square" lIns="91425" tIns="91425" rIns="91425" bIns="91425" anchor="t" anchorCtr="0"/>
          <a:lstStyle>
            <a:lvl1pPr marL="457200" lvl="0" indent="-304800">
              <a:spcBef>
                <a:spcPts val="0"/>
              </a:spcBef>
              <a:spcAft>
                <a:spcPts val="0"/>
              </a:spcAft>
              <a:buClr>
                <a:schemeClr val="lt1"/>
              </a:buClr>
              <a:buSzPts val="1200"/>
              <a:buChar char="●"/>
              <a:defRPr sz="1200">
                <a:solidFill>
                  <a:schemeClr val="lt1"/>
                </a:solidFill>
              </a:defRPr>
            </a:lvl1pPr>
            <a:lvl2pPr marL="914400" lvl="1" indent="-304800">
              <a:spcBef>
                <a:spcPts val="1600"/>
              </a:spcBef>
              <a:spcAft>
                <a:spcPts val="0"/>
              </a:spcAft>
              <a:buClr>
                <a:schemeClr val="lt1"/>
              </a:buClr>
              <a:buSzPts val="1200"/>
              <a:buChar char="○"/>
              <a:defRPr sz="1200">
                <a:solidFill>
                  <a:schemeClr val="lt1"/>
                </a:solidFill>
              </a:defRPr>
            </a:lvl2pPr>
            <a:lvl3pPr marL="1371600" lvl="2" indent="-304800">
              <a:spcBef>
                <a:spcPts val="1600"/>
              </a:spcBef>
              <a:spcAft>
                <a:spcPts val="0"/>
              </a:spcAft>
              <a:buClr>
                <a:schemeClr val="lt1"/>
              </a:buClr>
              <a:buSzPts val="1200"/>
              <a:buChar char="■"/>
              <a:defRPr sz="1200">
                <a:solidFill>
                  <a:schemeClr val="lt1"/>
                </a:solidFill>
              </a:defRPr>
            </a:lvl3pPr>
            <a:lvl4pPr marL="1828800" lvl="3" indent="-304800">
              <a:spcBef>
                <a:spcPts val="1600"/>
              </a:spcBef>
              <a:spcAft>
                <a:spcPts val="0"/>
              </a:spcAft>
              <a:buClr>
                <a:schemeClr val="lt1"/>
              </a:buClr>
              <a:buSzPts val="1200"/>
              <a:buChar char="●"/>
              <a:defRPr sz="1200">
                <a:solidFill>
                  <a:schemeClr val="lt1"/>
                </a:solidFill>
              </a:defRPr>
            </a:lvl4pPr>
            <a:lvl5pPr marL="2286000" lvl="4" indent="-304800">
              <a:spcBef>
                <a:spcPts val="1600"/>
              </a:spcBef>
              <a:spcAft>
                <a:spcPts val="0"/>
              </a:spcAft>
              <a:buClr>
                <a:schemeClr val="lt1"/>
              </a:buClr>
              <a:buSzPts val="1200"/>
              <a:buChar char="○"/>
              <a:defRPr sz="1200">
                <a:solidFill>
                  <a:schemeClr val="lt1"/>
                </a:solidFill>
              </a:defRPr>
            </a:lvl5pPr>
            <a:lvl6pPr marL="2743200" lvl="5" indent="-304800">
              <a:spcBef>
                <a:spcPts val="1600"/>
              </a:spcBef>
              <a:spcAft>
                <a:spcPts val="0"/>
              </a:spcAft>
              <a:buClr>
                <a:schemeClr val="lt1"/>
              </a:buClr>
              <a:buSzPts val="1200"/>
              <a:buChar char="■"/>
              <a:defRPr sz="1200">
                <a:solidFill>
                  <a:schemeClr val="lt1"/>
                </a:solidFill>
              </a:defRPr>
            </a:lvl6pPr>
            <a:lvl7pPr marL="3200400" lvl="6" indent="-304800">
              <a:spcBef>
                <a:spcPts val="1600"/>
              </a:spcBef>
              <a:spcAft>
                <a:spcPts val="0"/>
              </a:spcAft>
              <a:buClr>
                <a:schemeClr val="lt1"/>
              </a:buClr>
              <a:buSzPts val="1200"/>
              <a:buChar char="●"/>
              <a:defRPr sz="1200">
                <a:solidFill>
                  <a:schemeClr val="lt1"/>
                </a:solidFill>
              </a:defRPr>
            </a:lvl7pPr>
            <a:lvl8pPr marL="3657600" lvl="7" indent="-304800">
              <a:spcBef>
                <a:spcPts val="1600"/>
              </a:spcBef>
              <a:spcAft>
                <a:spcPts val="0"/>
              </a:spcAft>
              <a:buClr>
                <a:schemeClr val="lt1"/>
              </a:buClr>
              <a:buSzPts val="1200"/>
              <a:buChar char="○"/>
              <a:defRPr sz="1200">
                <a:solidFill>
                  <a:schemeClr val="lt1"/>
                </a:solidFill>
              </a:defRPr>
            </a:lvl8pPr>
            <a:lvl9pPr marL="4114800" lvl="8" indent="-304800">
              <a:spcBef>
                <a:spcPts val="1600"/>
              </a:spcBef>
              <a:spcAft>
                <a:spcPts val="1600"/>
              </a:spcAft>
              <a:buClr>
                <a:schemeClr val="lt1"/>
              </a:buClr>
              <a:buSzPts val="1200"/>
              <a:buChar char="■"/>
              <a:defRPr sz="1200">
                <a:solidFill>
                  <a:schemeClr val="lt1"/>
                </a:solidFill>
              </a:defRPr>
            </a:lvl9pPr>
          </a:lstStyle>
          <a:p>
            <a:endParaRPr/>
          </a:p>
        </p:txBody>
      </p:sp>
      <p:sp>
        <p:nvSpPr>
          <p:cNvPr id="41" name="Shape 41"/>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Shape 43"/>
          <p:cNvSpPr txBox="1">
            <a:spLocks noGrp="1"/>
          </p:cNvSpPr>
          <p:nvPr>
            <p:ph type="title"/>
          </p:nvPr>
        </p:nvSpPr>
        <p:spPr>
          <a:xfrm>
            <a:off x="490250" y="488250"/>
            <a:ext cx="6227100" cy="4090800"/>
          </a:xfrm>
          <a:prstGeom prst="rect">
            <a:avLst/>
          </a:prstGeom>
        </p:spPr>
        <p:txBody>
          <a:bodyPr spcFirstLastPara="1" wrap="square" lIns="91425" tIns="91425" rIns="91425" bIns="91425" anchor="ctr" anchorCtr="0"/>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sp>
        <p:nvSpPr>
          <p:cNvPr id="44" name="Shape 44"/>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Shape 46"/>
          <p:cNvSpPr/>
          <p:nvPr/>
        </p:nvSpPr>
        <p:spPr>
          <a:xfrm flipH="1">
            <a:off x="0" y="0"/>
            <a:ext cx="4572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7" name="Shape 47"/>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8" name="Shape 48"/>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a:endParaRPr/>
          </a:p>
        </p:txBody>
      </p:sp>
      <p:sp>
        <p:nvSpPr>
          <p:cNvPr id="49" name="Shape 49"/>
          <p:cNvSpPr txBox="1">
            <a:spLocks noGrp="1"/>
          </p:cNvSpPr>
          <p:nvPr>
            <p:ph type="subTitle" idx="1"/>
          </p:nvPr>
        </p:nvSpPr>
        <p:spPr>
          <a:xfrm>
            <a:off x="265500" y="2779467"/>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Shape 50"/>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51" name="Shape 51"/>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Shape 53"/>
          <p:cNvSpPr txBox="1"/>
          <p:nvPr/>
        </p:nvSpPr>
        <p:spPr>
          <a:xfrm rot="10800000" flipH="1">
            <a:off x="0" y="0"/>
            <a:ext cx="9144000" cy="4695900"/>
          </a:xfrm>
          <a:prstGeom prst="rect">
            <a:avLst/>
          </a:prstGeom>
          <a:solidFill>
            <a:schemeClr val="accent4"/>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4" name="Shape 54"/>
          <p:cNvSpPr/>
          <p:nvPr/>
        </p:nvSpPr>
        <p:spPr>
          <a:xfrm rot="10800000" flipH="1">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5" name="Shape 55"/>
          <p:cNvSpPr txBox="1">
            <a:spLocks noGrp="1"/>
          </p:cNvSpPr>
          <p:nvPr>
            <p:ph type="body" idx="1"/>
          </p:nvPr>
        </p:nvSpPr>
        <p:spPr>
          <a:xfrm>
            <a:off x="57150" y="4696825"/>
            <a:ext cx="8382000" cy="4467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Clr>
                <a:schemeClr val="lt1"/>
              </a:buClr>
              <a:buSzPts val="1200"/>
              <a:buNone/>
              <a:defRPr sz="1200">
                <a:solidFill>
                  <a:schemeClr val="lt1"/>
                </a:solidFill>
              </a:defRPr>
            </a:lvl1pPr>
          </a:lstStyle>
          <a:p>
            <a:endParaRPr/>
          </a:p>
        </p:txBody>
      </p:sp>
      <p:sp>
        <p:nvSpPr>
          <p:cNvPr id="56" name="Shape 56"/>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4"/>
        </a:solidFill>
        <a:effectLst/>
      </p:bgPr>
    </p:bg>
    <p:spTree>
      <p:nvGrpSpPr>
        <p:cNvPr id="1" name="Shape 57"/>
        <p:cNvGrpSpPr/>
        <p:nvPr/>
      </p:nvGrpSpPr>
      <p:grpSpPr>
        <a:xfrm>
          <a:off x="0" y="0"/>
          <a:ext cx="0" cy="0"/>
          <a:chOff x="0" y="0"/>
          <a:chExt cx="0" cy="0"/>
        </a:xfrm>
      </p:grpSpPr>
      <p:sp>
        <p:nvSpPr>
          <p:cNvPr id="58" name="Shape 58"/>
          <p:cNvSpPr txBox="1">
            <a:spLocks noGrp="1"/>
          </p:cNvSpPr>
          <p:nvPr>
            <p:ph type="title" hasCustomPrompt="1"/>
          </p:nvPr>
        </p:nvSpPr>
        <p:spPr>
          <a:xfrm>
            <a:off x="475500" y="1258525"/>
            <a:ext cx="8222100" cy="1963500"/>
          </a:xfrm>
          <a:prstGeom prst="rect">
            <a:avLst/>
          </a:prstGeom>
        </p:spPr>
        <p:txBody>
          <a:bodyPr spcFirstLastPara="1" wrap="square" lIns="91425" tIns="91425" rIns="91425" bIns="91425" anchor="b" anchorCtr="0"/>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59" name="Shape 59"/>
          <p:cNvSpPr txBox="1">
            <a:spLocks noGrp="1"/>
          </p:cNvSpPr>
          <p:nvPr>
            <p:ph type="body" idx="1"/>
          </p:nvPr>
        </p:nvSpPr>
        <p:spPr>
          <a:xfrm>
            <a:off x="475500" y="3304625"/>
            <a:ext cx="82221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60" name="Shape 60"/>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4"/>
        </a:solidFill>
        <a:effectLst/>
      </p:bgPr>
    </p:bg>
    <p:spTree>
      <p:nvGrpSpPr>
        <p:cNvPr id="1" name="Shape 61"/>
        <p:cNvGrpSpPr/>
        <p:nvPr/>
      </p:nvGrpSpPr>
      <p:grpSpPr>
        <a:xfrm>
          <a:off x="0" y="0"/>
          <a:ext cx="0" cy="0"/>
          <a:chOff x="0" y="0"/>
          <a:chExt cx="0" cy="0"/>
        </a:xfrm>
      </p:grpSpPr>
      <p:sp>
        <p:nvSpPr>
          <p:cNvPr id="62" name="Shape 6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terial">
    <p:bg>
      <p:bgPr>
        <a:solidFill>
          <a:schemeClr val="dk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71900" y="738725"/>
            <a:ext cx="8222100" cy="767700"/>
          </a:xfrm>
          <a:prstGeom prst="rect">
            <a:avLst/>
          </a:prstGeom>
          <a:noFill/>
          <a:ln>
            <a:noFill/>
          </a:ln>
        </p:spPr>
        <p:txBody>
          <a:bodyPr spcFirstLastPara="1" wrap="square" lIns="91425" tIns="91425" rIns="91425" bIns="91425" anchor="b" anchorCtr="0"/>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sp>
        <p:nvSpPr>
          <p:cNvPr id="7" name="Shape 7"/>
          <p:cNvSpPr txBox="1">
            <a:spLocks noGrp="1"/>
          </p:cNvSpPr>
          <p:nvPr>
            <p:ph type="body" idx="1"/>
          </p:nvPr>
        </p:nvSpPr>
        <p:spPr>
          <a:xfrm>
            <a:off x="471900" y="1919075"/>
            <a:ext cx="8222100" cy="27102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marL="914400" lvl="1"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2pPr>
            <a:lvl3pPr marL="1371600" lvl="2"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3pPr>
            <a:lvl4pPr marL="1828800" lvl="3"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4pPr>
            <a:lvl5pPr marL="2286000" lvl="4"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5pPr>
            <a:lvl6pPr marL="2743200" lvl="5"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6pPr>
            <a:lvl7pPr marL="3200400" lvl="6"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7pPr>
            <a:lvl8pPr marL="3657600" lvl="7"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8pPr>
            <a:lvl9pPr marL="4114800" lvl="8" indent="-317500">
              <a:lnSpc>
                <a:spcPct val="115000"/>
              </a:lnSpc>
              <a:spcBef>
                <a:spcPts val="1600"/>
              </a:spcBef>
              <a:spcAft>
                <a:spcPts val="1600"/>
              </a:spcAft>
              <a:buClr>
                <a:schemeClr val="lt2"/>
              </a:buClr>
              <a:buSzPts val="1400"/>
              <a:buFont typeface="Roboto"/>
              <a:buChar char="■"/>
              <a:defRPr>
                <a:solidFill>
                  <a:schemeClr val="lt2"/>
                </a:solidFill>
                <a:latin typeface="Roboto"/>
                <a:ea typeface="Roboto"/>
                <a:cs typeface="Roboto"/>
                <a:sym typeface="Roboto"/>
              </a:defRPr>
            </a:lvl9pPr>
          </a:lstStyle>
          <a:p>
            <a:endParaRPr/>
          </a:p>
        </p:txBody>
      </p:sp>
      <p:sp>
        <p:nvSpPr>
          <p:cNvPr id="8" name="Shape 8"/>
          <p:cNvSpPr txBox="1">
            <a:spLocks noGrp="1"/>
          </p:cNvSpPr>
          <p:nvPr>
            <p:ph type="sldNum" idx="12"/>
          </p:nvPr>
        </p:nvSpPr>
        <p:spPr>
          <a:xfrm>
            <a:off x="8523541" y="4695623"/>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Shape 67"/>
          <p:cNvSpPr txBox="1">
            <a:spLocks noGrp="1"/>
          </p:cNvSpPr>
          <p:nvPr>
            <p:ph type="ctrTitle"/>
          </p:nvPr>
        </p:nvSpPr>
        <p:spPr>
          <a:xfrm>
            <a:off x="390525" y="1819275"/>
            <a:ext cx="8222100" cy="933600"/>
          </a:xfrm>
          <a:prstGeom prst="rect">
            <a:avLst/>
          </a:prstGeom>
        </p:spPr>
        <p:txBody>
          <a:bodyPr spcFirstLastPara="1" wrap="square" lIns="91425" tIns="91425" rIns="91425" bIns="91425" anchor="b" anchorCtr="0">
            <a:noAutofit/>
          </a:bodyPr>
          <a:lstStyle/>
          <a:p>
            <a:pPr marL="0" lvl="0" indent="0">
              <a:spcBef>
                <a:spcPts val="0"/>
              </a:spcBef>
              <a:spcAft>
                <a:spcPts val="0"/>
              </a:spcAft>
              <a:buNone/>
            </a:pPr>
            <a:r>
              <a:rPr lang="en"/>
              <a:t>Classic City High School</a:t>
            </a:r>
            <a:endParaRPr/>
          </a:p>
        </p:txBody>
      </p:sp>
      <p:sp>
        <p:nvSpPr>
          <p:cNvPr id="68" name="Shape 68"/>
          <p:cNvSpPr txBox="1">
            <a:spLocks noGrp="1"/>
          </p:cNvSpPr>
          <p:nvPr>
            <p:ph type="subTitle" idx="1"/>
          </p:nvPr>
        </p:nvSpPr>
        <p:spPr>
          <a:xfrm>
            <a:off x="390525" y="2789130"/>
            <a:ext cx="8222100" cy="4329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My semester as a volunteer educator</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p>
            <a:pPr marL="0" lvl="0" indent="0">
              <a:spcBef>
                <a:spcPts val="0"/>
              </a:spcBef>
              <a:spcAft>
                <a:spcPts val="0"/>
              </a:spcAft>
              <a:buNone/>
            </a:pPr>
            <a:r>
              <a:rPr lang="en-US" dirty="0" smtClean="0"/>
              <a:t>Goal</a:t>
            </a:r>
            <a:endParaRPr dirty="0"/>
          </a:p>
        </p:txBody>
      </p:sp>
      <p:sp>
        <p:nvSpPr>
          <p:cNvPr id="74" name="Shape 74"/>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noAutofit/>
          </a:bodyPr>
          <a:lstStyle/>
          <a:p>
            <a:pPr lvl="0" indent="-298450">
              <a:buSzPts val="1100"/>
            </a:pPr>
            <a:r>
              <a:rPr lang="en" sz="1600" dirty="0"/>
              <a:t>Because of the high minority population, </a:t>
            </a:r>
            <a:r>
              <a:rPr lang="en" sz="1600" dirty="0" smtClean="0"/>
              <a:t>I </a:t>
            </a:r>
            <a:r>
              <a:rPr lang="en" sz="1600" dirty="0"/>
              <a:t>thought it would be beneficial to call upon the teachings of Freire and Pedagogy of the </a:t>
            </a:r>
            <a:r>
              <a:rPr lang="en" sz="1600" dirty="0" smtClean="0"/>
              <a:t>Oppressed in my work there.</a:t>
            </a:r>
            <a:endParaRPr lang="en" sz="1600" dirty="0"/>
          </a:p>
          <a:p>
            <a:pPr lvl="0" indent="-298450">
              <a:buSzPts val="1100"/>
            </a:pPr>
            <a:r>
              <a:rPr lang="en" sz="1600" dirty="0"/>
              <a:t>I also called upon another scholar whose ideas evolved from Pedagogy of the </a:t>
            </a:r>
            <a:r>
              <a:rPr lang="en" sz="1600" dirty="0" smtClean="0"/>
              <a:t>Oppressed: Christopher </a:t>
            </a:r>
            <a:r>
              <a:rPr lang="en" sz="1600" dirty="0"/>
              <a:t>Emdin</a:t>
            </a:r>
            <a:r>
              <a:rPr lang="en" sz="1600" dirty="0" smtClean="0"/>
              <a:t>, from my group’s second book discussion </a:t>
            </a:r>
            <a:r>
              <a:rPr lang="en" sz="1600" dirty="0"/>
              <a:t>who pushed the importance of relating to </a:t>
            </a:r>
            <a:r>
              <a:rPr lang="en" sz="1600" dirty="0">
                <a:highlight>
                  <a:srgbClr val="FFFF00"/>
                </a:highlight>
              </a:rPr>
              <a:t>multicultural</a:t>
            </a:r>
            <a:r>
              <a:rPr lang="en" sz="1600" dirty="0"/>
              <a:t> students and meeting them on their individual cultural and emotional turfs </a:t>
            </a:r>
            <a:r>
              <a:rPr lang="en" sz="1600" dirty="0" smtClean="0"/>
              <a:t>to aid the co </a:t>
            </a:r>
            <a:r>
              <a:rPr lang="en" sz="1600" dirty="0"/>
              <a:t>creation of </a:t>
            </a:r>
            <a:r>
              <a:rPr lang="en" sz="1600" dirty="0" smtClean="0"/>
              <a:t>knowledge.</a:t>
            </a:r>
            <a:endParaRPr lang="en" sz="1600" dirty="0"/>
          </a:p>
          <a:p>
            <a:pPr lvl="0" indent="-298450">
              <a:buSzPts val="1100"/>
            </a:pPr>
            <a:r>
              <a:rPr lang="en" sz="1600" dirty="0" smtClean="0"/>
              <a:t>Having read this scholarship, I </a:t>
            </a:r>
            <a:r>
              <a:rPr lang="en" sz="1600" dirty="0"/>
              <a:t>wanted to see how the local alternative school, Classic City High School, approached the education of its students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p>
            <a:pPr marL="0" lvl="0" indent="0">
              <a:spcBef>
                <a:spcPts val="0"/>
              </a:spcBef>
              <a:spcAft>
                <a:spcPts val="0"/>
              </a:spcAft>
              <a:buNone/>
            </a:pPr>
            <a:r>
              <a:rPr lang="en-US" dirty="0" smtClean="0"/>
              <a:t>Demographics</a:t>
            </a:r>
            <a:endParaRPr dirty="0"/>
          </a:p>
        </p:txBody>
      </p:sp>
      <p:sp>
        <p:nvSpPr>
          <p:cNvPr id="80" name="Shape 80"/>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noAutofit/>
          </a:bodyPr>
          <a:lstStyle/>
          <a:p>
            <a:pPr lvl="0" indent="-298450">
              <a:buSzPts val="1100"/>
            </a:pPr>
            <a:r>
              <a:rPr lang="en" sz="1400" dirty="0" smtClean="0"/>
              <a:t>In </a:t>
            </a:r>
            <a:r>
              <a:rPr lang="en" sz="1400" dirty="0"/>
              <a:t>the 2016-17 school year, of 190 students, 117 were black, 45 were hispanic, 21 were white, and 7 were multiracial. </a:t>
            </a:r>
          </a:p>
          <a:p>
            <a:pPr lvl="0" indent="-298450">
              <a:buSzPts val="1100"/>
            </a:pPr>
            <a:r>
              <a:rPr lang="en" sz="1400" dirty="0"/>
              <a:t>That’s 76% minority students. This number is a little more complicated to put in context in terms of district and local representation due to the minority concentration of Athens-Clarke County compared to its Oconee neighbor.</a:t>
            </a:r>
          </a:p>
          <a:p>
            <a:pPr lvl="0" indent="-298450">
              <a:buSzPts val="1100"/>
            </a:pPr>
            <a:r>
              <a:rPr lang="en" sz="1400" dirty="0"/>
              <a:t>Though i don’t have the break-down, some students attend for punitive reasons, though the administrators tend to cite the non-disciplinary reasons for attended, like flexible graduation track, remediation, and non-traditional environment</a:t>
            </a:r>
          </a:p>
          <a:p>
            <a:pPr lvl="0"/>
            <a:endParaRPr lang="en" sz="1400" dirty="0">
              <a:highlight>
                <a:srgbClr val="FFFFFF"/>
              </a:high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Shape 85"/>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p>
            <a:pPr marL="0" lvl="0" indent="0">
              <a:spcBef>
                <a:spcPts val="0"/>
              </a:spcBef>
              <a:spcAft>
                <a:spcPts val="0"/>
              </a:spcAft>
              <a:buNone/>
            </a:pPr>
            <a:r>
              <a:rPr lang="en-US" dirty="0" smtClean="0"/>
              <a:t>My Experience: The Kiddos</a:t>
            </a:r>
            <a:endParaRPr dirty="0"/>
          </a:p>
        </p:txBody>
      </p:sp>
      <p:sp>
        <p:nvSpPr>
          <p:cNvPr id="86" name="Shape 86"/>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noAutofit/>
          </a:bodyPr>
          <a:lstStyle/>
          <a:p>
            <a:pPr lvl="0" indent="-298450">
              <a:buSzPts val="1100"/>
            </a:pPr>
            <a:r>
              <a:rPr lang="en" sz="1100" dirty="0" smtClean="0"/>
              <a:t>I </a:t>
            </a:r>
            <a:r>
              <a:rPr lang="en" sz="1100" dirty="0"/>
              <a:t>loved them</a:t>
            </a:r>
          </a:p>
          <a:p>
            <a:pPr lvl="0" indent="-298450">
              <a:buSzPts val="1100"/>
            </a:pPr>
            <a:r>
              <a:rPr lang="en" sz="1100" dirty="0"/>
              <a:t>At first i was nervous, but not about the students but about whether or not they would LIKE me believe it or not</a:t>
            </a:r>
          </a:p>
          <a:p>
            <a:pPr lvl="0" indent="-298450">
              <a:buSzPts val="1100"/>
            </a:pPr>
            <a:r>
              <a:rPr lang="en" sz="1100" dirty="0"/>
              <a:t>They did (i think)</a:t>
            </a:r>
          </a:p>
          <a:p>
            <a:pPr lvl="0" indent="-298450">
              <a:buSzPts val="1100"/>
            </a:pPr>
            <a:r>
              <a:rPr lang="en" sz="1100" dirty="0"/>
              <a:t>I was in an english classroom working with a teacher named Mrs. Johns (very sweet, we actually went to the same high school)</a:t>
            </a:r>
          </a:p>
          <a:p>
            <a:pPr lvl="1" indent="-298450">
              <a:spcBef>
                <a:spcPts val="0"/>
              </a:spcBef>
              <a:buSzPts val="1100"/>
            </a:pPr>
            <a:r>
              <a:rPr lang="en" sz="1100" dirty="0"/>
              <a:t>I would just assist her with instruction and then assist the students with assignments</a:t>
            </a:r>
          </a:p>
          <a:p>
            <a:pPr lvl="1" indent="-298450">
              <a:spcBef>
                <a:spcPts val="0"/>
              </a:spcBef>
              <a:buSzPts val="1100"/>
            </a:pPr>
            <a:r>
              <a:rPr lang="en" sz="1100" dirty="0"/>
              <a:t>Mostly i used it as a time to get to know them</a:t>
            </a:r>
          </a:p>
          <a:p>
            <a:pPr lvl="1" indent="-298450">
              <a:spcBef>
                <a:spcPts val="0"/>
              </a:spcBef>
              <a:buSzPts val="1100"/>
            </a:pPr>
            <a:r>
              <a:rPr lang="en" sz="1100" dirty="0"/>
              <a:t>They were all annoyingly smart in they way high schoolers are, VERY witty, say things that you dont understand</a:t>
            </a:r>
          </a:p>
          <a:p>
            <a:pPr lvl="0" indent="-298450">
              <a:buSzPts val="1100"/>
            </a:pPr>
            <a:r>
              <a:rPr lang="en" sz="1100" dirty="0"/>
              <a:t>There was a student who liked to draw and wants to go to art school who would always give me anime recommendations, couple of kids who wanted to be entrepenuers, a girl who gave the best netflix recommendations </a:t>
            </a:r>
            <a:r>
              <a:rPr lang="en" sz="1100" dirty="0" smtClean="0"/>
              <a:t>lol</a:t>
            </a:r>
          </a:p>
          <a:p>
            <a:pPr lvl="0" indent="-298450">
              <a:buSzPts val="1100"/>
            </a:pPr>
            <a:r>
              <a:rPr lang="en" sz="1100" dirty="0" smtClean="0"/>
              <a:t>Super </a:t>
            </a:r>
            <a:r>
              <a:rPr lang="en" sz="1100" dirty="0"/>
              <a:t>fun and </a:t>
            </a:r>
            <a:r>
              <a:rPr lang="en" sz="1100" dirty="0" smtClean="0"/>
              <a:t>smart</a:t>
            </a:r>
          </a:p>
          <a:p>
            <a:pPr lvl="0" indent="-298450">
              <a:buSzPts val="1100"/>
            </a:pPr>
            <a:r>
              <a:rPr lang="en" sz="1100" dirty="0" smtClean="0"/>
              <a:t>Have </a:t>
            </a:r>
            <a:r>
              <a:rPr lang="en" sz="1100" dirty="0"/>
              <a:t>attention/engagement issues that could be resolved with activities that engaged them more</a:t>
            </a:r>
          </a:p>
          <a:p>
            <a:pPr marL="457200" lvl="0" indent="-342900" rtl="0">
              <a:spcBef>
                <a:spcPts val="0"/>
              </a:spcBef>
              <a:spcAft>
                <a:spcPts val="0"/>
              </a:spcAft>
              <a:buSzPts val="1800"/>
              <a:buChar char="●"/>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p>
            <a:pPr marL="0" lvl="0" indent="0">
              <a:spcBef>
                <a:spcPts val="0"/>
              </a:spcBef>
              <a:spcAft>
                <a:spcPts val="0"/>
              </a:spcAft>
              <a:buNone/>
            </a:pPr>
            <a:r>
              <a:rPr lang="en-US" dirty="0" smtClean="0"/>
              <a:t>My Experience: The Learning Environment</a:t>
            </a:r>
            <a:endParaRPr dirty="0"/>
          </a:p>
        </p:txBody>
      </p:sp>
      <p:sp>
        <p:nvSpPr>
          <p:cNvPr id="92" name="Shape 92"/>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noAutofit/>
          </a:bodyPr>
          <a:lstStyle/>
          <a:p>
            <a:r>
              <a:rPr lang="en-US" sz="1200" dirty="0" smtClean="0"/>
              <a:t>Observations</a:t>
            </a:r>
          </a:p>
          <a:p>
            <a:pPr lvl="1"/>
            <a:r>
              <a:rPr lang="en-US" sz="1200" dirty="0" smtClean="0"/>
              <a:t>Even in this non-traditional setting, it was clear that learning here was still based off the banking model</a:t>
            </a:r>
          </a:p>
          <a:p>
            <a:pPr lvl="1"/>
            <a:r>
              <a:rPr lang="en-US" sz="1200" dirty="0" smtClean="0"/>
              <a:t>Teachers were trying desperately to make these deposits, but the students seemed to believe they had no use for them</a:t>
            </a:r>
            <a:endParaRPr sz="1200" dirty="0" smtClean="0"/>
          </a:p>
          <a:p>
            <a:pPr marL="914400" lvl="1" indent="-317500" rtl="0">
              <a:spcBef>
                <a:spcPts val="0"/>
              </a:spcBef>
              <a:spcAft>
                <a:spcPts val="0"/>
              </a:spcAft>
              <a:buSzPts val="1400"/>
              <a:buChar char="○"/>
            </a:pPr>
            <a:r>
              <a:rPr lang="en" sz="1200" dirty="0" smtClean="0"/>
              <a:t>Students </a:t>
            </a:r>
            <a:r>
              <a:rPr lang="en" sz="1200" dirty="0"/>
              <a:t>had interests, they just weren’t interested in what they were studying</a:t>
            </a:r>
            <a:endParaRPr sz="1200" dirty="0"/>
          </a:p>
          <a:p>
            <a:pPr marL="914400" lvl="1" indent="-317500" rtl="0">
              <a:spcBef>
                <a:spcPts val="0"/>
              </a:spcBef>
              <a:spcAft>
                <a:spcPts val="0"/>
              </a:spcAft>
              <a:buSzPts val="1400"/>
              <a:buChar char="○"/>
            </a:pPr>
            <a:r>
              <a:rPr lang="en" sz="1200" dirty="0" smtClean="0"/>
              <a:t>The </a:t>
            </a:r>
            <a:r>
              <a:rPr lang="en" sz="1200" dirty="0"/>
              <a:t>few discipline issues I saw came from cultural miscommunication</a:t>
            </a:r>
            <a:endParaRPr sz="1200" dirty="0"/>
          </a:p>
          <a:p>
            <a:pPr marL="914400" lvl="1" indent="-317500" rtl="0">
              <a:spcBef>
                <a:spcPts val="0"/>
              </a:spcBef>
              <a:spcAft>
                <a:spcPts val="0"/>
              </a:spcAft>
              <a:buSzPts val="1400"/>
              <a:buChar char="○"/>
            </a:pPr>
            <a:r>
              <a:rPr lang="en" sz="1200" dirty="0"/>
              <a:t>As a non-traditional school setting, there was much underutilized potential for </a:t>
            </a:r>
            <a:r>
              <a:rPr lang="en" sz="1200" dirty="0" smtClean="0"/>
              <a:t>freedom</a:t>
            </a:r>
            <a:endParaRPr sz="1200" dirty="0" smtClean="0"/>
          </a:p>
          <a:p>
            <a:r>
              <a:rPr lang="en" sz="1200" dirty="0" smtClean="0"/>
              <a:t>Based off Christopher Emdin’s teachings</a:t>
            </a:r>
            <a:r>
              <a:rPr lang="en-US" sz="1200" dirty="0"/>
              <a:t> of meeting students on their cultural turfs to relate the material to them which in turn co-facilitates </a:t>
            </a:r>
            <a:r>
              <a:rPr lang="en-US" sz="1200" dirty="0" smtClean="0"/>
              <a:t>learning</a:t>
            </a:r>
            <a:endParaRPr sz="1200" dirty="0" smtClean="0"/>
          </a:p>
          <a:p>
            <a:pPr marL="914400" lvl="1" indent="-317500" rtl="0">
              <a:spcBef>
                <a:spcPts val="0"/>
              </a:spcBef>
              <a:spcAft>
                <a:spcPts val="0"/>
              </a:spcAft>
              <a:buSzPts val="1400"/>
              <a:buChar char="○"/>
            </a:pPr>
            <a:r>
              <a:rPr lang="en" sz="1200" dirty="0" smtClean="0"/>
              <a:t>I </a:t>
            </a:r>
            <a:r>
              <a:rPr lang="en" sz="1200" dirty="0"/>
              <a:t>made it clear that who they were did not have to conflict with being academic (acknowledging colloquialisms, etc)</a:t>
            </a:r>
            <a:endParaRPr sz="1200" dirty="0"/>
          </a:p>
          <a:p>
            <a:pPr marL="914400" lvl="1" indent="-317500" rtl="0">
              <a:spcBef>
                <a:spcPts val="0"/>
              </a:spcBef>
              <a:spcAft>
                <a:spcPts val="0"/>
              </a:spcAft>
              <a:buSzPts val="1400"/>
              <a:buChar char="○"/>
            </a:pPr>
            <a:r>
              <a:rPr lang="en" sz="1200" dirty="0"/>
              <a:t>Gave students an active role in choosing topics they related to</a:t>
            </a:r>
            <a:endParaRPr sz="1200" dirty="0"/>
          </a:p>
          <a:p>
            <a:pPr marL="914400" lvl="1" indent="-317500" rtl="0">
              <a:spcBef>
                <a:spcPts val="0"/>
              </a:spcBef>
              <a:spcAft>
                <a:spcPts val="0"/>
              </a:spcAft>
              <a:buSzPts val="1400"/>
              <a:buChar char="○"/>
            </a:pPr>
            <a:r>
              <a:rPr lang="en" sz="1200" dirty="0"/>
              <a:t>Asked for feedback </a:t>
            </a:r>
            <a:r>
              <a:rPr lang="en" sz="1200" dirty="0" smtClean="0"/>
              <a:t>often</a:t>
            </a:r>
            <a:endParaRPr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p>
            <a:pPr marL="0" lvl="0" indent="0">
              <a:spcBef>
                <a:spcPts val="0"/>
              </a:spcBef>
              <a:spcAft>
                <a:spcPts val="0"/>
              </a:spcAft>
              <a:buNone/>
            </a:pPr>
            <a:r>
              <a:rPr lang="en-US" dirty="0" smtClean="0"/>
              <a:t>Take </a:t>
            </a:r>
            <a:r>
              <a:rPr lang="en-US" dirty="0" err="1" smtClean="0"/>
              <a:t>Aways</a:t>
            </a:r>
            <a:endParaRPr dirty="0"/>
          </a:p>
        </p:txBody>
      </p:sp>
      <p:sp>
        <p:nvSpPr>
          <p:cNvPr id="98" name="Shape 98"/>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noAutofit/>
          </a:bodyPr>
          <a:lstStyle/>
          <a:p>
            <a:pPr lvl="0">
              <a:lnSpc>
                <a:spcPct val="100000"/>
              </a:lnSpc>
            </a:pPr>
            <a:r>
              <a:rPr lang="en-US" dirty="0" smtClean="0"/>
              <a:t>Moving </a:t>
            </a:r>
            <a:r>
              <a:rPr lang="en-US" dirty="0"/>
              <a:t>forward </a:t>
            </a:r>
            <a:r>
              <a:rPr lang="en-US" dirty="0" err="1"/>
              <a:t>i</a:t>
            </a:r>
            <a:r>
              <a:rPr lang="en-US" dirty="0"/>
              <a:t> would love to see CCHS administrators</a:t>
            </a:r>
          </a:p>
          <a:p>
            <a:pPr lvl="1">
              <a:lnSpc>
                <a:spcPct val="100000"/>
              </a:lnSpc>
            </a:pPr>
            <a:r>
              <a:rPr lang="en-US" dirty="0" smtClean="0"/>
              <a:t>Be </a:t>
            </a:r>
            <a:r>
              <a:rPr lang="en-US" dirty="0"/>
              <a:t>open </a:t>
            </a:r>
          </a:p>
          <a:p>
            <a:pPr lvl="1">
              <a:lnSpc>
                <a:spcPct val="100000"/>
              </a:lnSpc>
            </a:pPr>
            <a:r>
              <a:rPr lang="en-US" dirty="0"/>
              <a:t>Relate </a:t>
            </a:r>
          </a:p>
          <a:p>
            <a:pPr lvl="1">
              <a:lnSpc>
                <a:spcPct val="100000"/>
              </a:lnSpc>
            </a:pPr>
            <a:r>
              <a:rPr lang="en-US" dirty="0"/>
              <a:t>Listen to students</a:t>
            </a:r>
          </a:p>
          <a:p>
            <a:pPr lvl="1">
              <a:lnSpc>
                <a:spcPct val="100000"/>
              </a:lnSpc>
            </a:pPr>
            <a:r>
              <a:rPr lang="en-US" dirty="0"/>
              <a:t>Most important </a:t>
            </a:r>
            <a:r>
              <a:rPr lang="en-US" dirty="0" smtClean="0"/>
              <a:t>thing: </a:t>
            </a:r>
            <a:r>
              <a:rPr lang="en-US" dirty="0"/>
              <a:t>you can’t come in with preconceived notions about any kids. Especially these kids. They are smart, and capable, and interested, and like Steven universe just like the rest of us. They need people who see them</a:t>
            </a:r>
          </a:p>
          <a:p>
            <a:pPr marL="457200" lvl="0" indent="-342900" rtl="0">
              <a:spcBef>
                <a:spcPts val="0"/>
              </a:spcBef>
              <a:spcAft>
                <a:spcPts val="0"/>
              </a:spcAft>
              <a:buSzPts val="1800"/>
              <a:buChar char="●"/>
            </a:pPr>
            <a:endParaRPr dirty="0"/>
          </a:p>
        </p:txBody>
      </p:sp>
    </p:spTree>
  </p:cSld>
  <p:clrMapOvr>
    <a:masterClrMapping/>
  </p:clrMapOvr>
</p:sld>
</file>

<file path=ppt/theme/theme1.xml><?xml version="1.0" encoding="utf-8"?>
<a:theme xmlns:a="http://schemas.openxmlformats.org/drawingml/2006/main"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596</Words>
  <Application>Microsoft Office PowerPoint</Application>
  <PresentationFormat>On-screen Show (16:9)</PresentationFormat>
  <Paragraphs>38</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Roboto</vt:lpstr>
      <vt:lpstr>Material</vt:lpstr>
      <vt:lpstr>Classic City High School</vt:lpstr>
      <vt:lpstr>Goal</vt:lpstr>
      <vt:lpstr>Demographics</vt:lpstr>
      <vt:lpstr>My Experience: The Kiddos</vt:lpstr>
      <vt:lpstr>My Experience: The Learning Environment</vt:lpstr>
      <vt:lpstr>Take Aways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Classic City High School</dc:title>
  <dc:creator>Peter Smagorinsky</dc:creator>
  <cp:lastModifiedBy>Peter Smagorinsky</cp:lastModifiedBy>
  <cp:revision>2</cp:revision>
  <dcterms:modified xsi:type="dcterms:W3CDTF">2018-05-02T17:01:01Z</dcterms:modified>
</cp:coreProperties>
</file>