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36" r:id="rId1"/>
  </p:sldMasterIdLst>
  <p:notesMasterIdLst>
    <p:notesMasterId r:id="rId60"/>
  </p:notesMasterIdLst>
  <p:sldIdLst>
    <p:sldId id="256" r:id="rId2"/>
    <p:sldId id="313" r:id="rId3"/>
    <p:sldId id="257" r:id="rId4"/>
    <p:sldId id="269" r:id="rId5"/>
    <p:sldId id="271" r:id="rId6"/>
    <p:sldId id="272" r:id="rId7"/>
    <p:sldId id="273" r:id="rId8"/>
    <p:sldId id="318" r:id="rId9"/>
    <p:sldId id="262" r:id="rId10"/>
    <p:sldId id="261" r:id="rId11"/>
    <p:sldId id="287" r:id="rId12"/>
    <p:sldId id="270" r:id="rId13"/>
    <p:sldId id="308" r:id="rId14"/>
    <p:sldId id="315" r:id="rId15"/>
    <p:sldId id="276" r:id="rId16"/>
    <p:sldId id="306" r:id="rId17"/>
    <p:sldId id="311" r:id="rId18"/>
    <p:sldId id="263" r:id="rId19"/>
    <p:sldId id="274" r:id="rId20"/>
    <p:sldId id="302" r:id="rId21"/>
    <p:sldId id="275" r:id="rId22"/>
    <p:sldId id="281" r:id="rId23"/>
    <p:sldId id="282" r:id="rId24"/>
    <p:sldId id="297" r:id="rId25"/>
    <p:sldId id="284" r:id="rId26"/>
    <p:sldId id="280" r:id="rId27"/>
    <p:sldId id="305" r:id="rId28"/>
    <p:sldId id="267" r:id="rId29"/>
    <p:sldId id="292" r:id="rId30"/>
    <p:sldId id="299" r:id="rId31"/>
    <p:sldId id="304" r:id="rId32"/>
    <p:sldId id="258" r:id="rId33"/>
    <p:sldId id="323" r:id="rId34"/>
    <p:sldId id="259" r:id="rId35"/>
    <p:sldId id="295" r:id="rId36"/>
    <p:sldId id="266" r:id="rId37"/>
    <p:sldId id="285" r:id="rId38"/>
    <p:sldId id="279" r:id="rId39"/>
    <p:sldId id="309" r:id="rId40"/>
    <p:sldId id="314" r:id="rId41"/>
    <p:sldId id="265" r:id="rId42"/>
    <p:sldId id="289" r:id="rId43"/>
    <p:sldId id="291" r:id="rId44"/>
    <p:sldId id="293" r:id="rId45"/>
    <p:sldId id="298" r:id="rId46"/>
    <p:sldId id="301" r:id="rId47"/>
    <p:sldId id="307" r:id="rId48"/>
    <p:sldId id="310" r:id="rId49"/>
    <p:sldId id="312" r:id="rId50"/>
    <p:sldId id="316" r:id="rId51"/>
    <p:sldId id="322" r:id="rId52"/>
    <p:sldId id="277" r:id="rId53"/>
    <p:sldId id="278" r:id="rId54"/>
    <p:sldId id="303" r:id="rId55"/>
    <p:sldId id="317" r:id="rId56"/>
    <p:sldId id="300" r:id="rId57"/>
    <p:sldId id="319" r:id="rId58"/>
    <p:sldId id="320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>
      <p:cViewPr varScale="1">
        <p:scale>
          <a:sx n="88" d="100"/>
          <a:sy n="88" d="100"/>
        </p:scale>
        <p:origin x="1072" y="2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ADAF9-07E6-4DFC-ABE0-479C91314D2E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28769-D8E0-48B4-A909-4B28AFA0C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2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Practice-Oriented Pubs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28769-D8E0-48B4-A909-4B28AFA0CE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4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28769-D8E0-48B4-A909-4B28AFA0CE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0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28769-D8E0-48B4-A909-4B28AFA0CE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40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67AB0D0-EF97-4D1E-AC12-A7EC8445B143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C2B7505-C653-41D6-9037-FF72959CDCD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18" Type="http://schemas.openxmlformats.org/officeDocument/2006/relationships/slide" Target="slide36.xml"/><Relationship Id="rId26" Type="http://schemas.openxmlformats.org/officeDocument/2006/relationships/hyperlink" Target="55.%20English%20Today%20Magazine" TargetMode="External"/><Relationship Id="rId3" Type="http://schemas.openxmlformats.org/officeDocument/2006/relationships/slide" Target="slide5.xml"/><Relationship Id="rId21" Type="http://schemas.openxmlformats.org/officeDocument/2006/relationships/slide" Target="slide39.xml"/><Relationship Id="rId7" Type="http://schemas.openxmlformats.org/officeDocument/2006/relationships/slide" Target="slide14.xml"/><Relationship Id="rId12" Type="http://schemas.openxmlformats.org/officeDocument/2006/relationships/slide" Target="slide21.xml"/><Relationship Id="rId17" Type="http://schemas.openxmlformats.org/officeDocument/2006/relationships/slide" Target="slide34.xml"/><Relationship Id="rId25" Type="http://schemas.openxmlformats.org/officeDocument/2006/relationships/slide" Target="slide56.xml"/><Relationship Id="rId2" Type="http://schemas.openxmlformats.org/officeDocument/2006/relationships/slide" Target="slide3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slide" Target="slide19.xml"/><Relationship Id="rId24" Type="http://schemas.openxmlformats.org/officeDocument/2006/relationships/slide" Target="slide53.xml"/><Relationship Id="rId5" Type="http://schemas.openxmlformats.org/officeDocument/2006/relationships/slide" Target="slide10.xml"/><Relationship Id="rId15" Type="http://schemas.openxmlformats.org/officeDocument/2006/relationships/slide" Target="slide28.xml"/><Relationship Id="rId23" Type="http://schemas.openxmlformats.org/officeDocument/2006/relationships/slide" Target="slide52.xml"/><Relationship Id="rId10" Type="http://schemas.openxmlformats.org/officeDocument/2006/relationships/slide" Target="slide18.xml"/><Relationship Id="rId19" Type="http://schemas.openxmlformats.org/officeDocument/2006/relationships/slide" Target="slide37.xml"/><Relationship Id="rId4" Type="http://schemas.openxmlformats.org/officeDocument/2006/relationships/slide" Target="slide9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jpeg"/><Relationship Id="rId18" Type="http://schemas.openxmlformats.org/officeDocument/2006/relationships/image" Target="../media/image10.jpeg"/><Relationship Id="rId3" Type="http://schemas.openxmlformats.org/officeDocument/2006/relationships/hyperlink" Target="http://www.perfectionlearning.com/writing-with-power" TargetMode="External"/><Relationship Id="rId7" Type="http://schemas.openxmlformats.org/officeDocument/2006/relationships/hyperlink" Target="http://www.heinemann.com/products/E00852.aspx" TargetMode="External"/><Relationship Id="rId12" Type="http://schemas.openxmlformats.org/officeDocument/2006/relationships/image" Target="../media/image6.jpeg"/><Relationship Id="rId17" Type="http://schemas.openxmlformats.org/officeDocument/2006/relationships/hyperlink" Target="https://us.corwin.com/en-us/nam/teaching-literacy-in-troubled-times/book278241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hyperlink" Target="http://www.pearsonhighered.com/educator/product/Teaching-English-Through-Principled-Practice/9780130258403.page" TargetMode="External"/><Relationship Id="rId5" Type="http://schemas.openxmlformats.org/officeDocument/2006/relationships/hyperlink" Target="http://www.amazon.com/Explorations-Introductory-Activities-Literature-Composition/dp/0814116612/ref=sr_1_2?s=books&amp;ie=UTF8&amp;qid=1323547403&amp;sr=1-2" TargetMode="External"/><Relationship Id="rId15" Type="http://schemas.openxmlformats.org/officeDocument/2006/relationships/hyperlink" Target="https://www.heinemann.com/products/e10807.aspx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://www.heinemann.com/products/E00980.aspx" TargetMode="External"/><Relationship Id="rId1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einemann.com/products/E01193.aspx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hyperlink" Target="http://www.heinemann.com/products/E03401.aspx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hyperlink" Target="http://www.heinemann.com/products/E03400.aspx" TargetMode="External"/><Relationship Id="rId10" Type="http://schemas.openxmlformats.org/officeDocument/2006/relationships/hyperlink" Target="http://www.heinemann.com/products/E03399.aspx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EJ/ej1991.pdf" TargetMode="External"/><Relationship Id="rId2" Type="http://schemas.openxmlformats.org/officeDocument/2006/relationships/hyperlink" Target="http://www.petersmagorinsky.net/About/PDF/EJ/EJ1989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etersmagorinsky.net/About/PDF/EJ/EJ1994.pdf" TargetMode="External"/><Relationship Id="rId4" Type="http://schemas.openxmlformats.org/officeDocument/2006/relationships/hyperlink" Target="http://smago.coe.uga.edu/VirtualLibrary/SS1994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NASSP/NASSP1996.pdf" TargetMode="External"/><Relationship Id="rId2" Type="http://schemas.openxmlformats.org/officeDocument/2006/relationships/hyperlink" Target="http://www.petersmagorinsky.net/About/PDF/EJ/EJ1995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EJ/EJ2009.pdf" TargetMode="External"/><Relationship Id="rId5" Type="http://schemas.openxmlformats.org/officeDocument/2006/relationships/hyperlink" Target="http://www.petersmagorinsky.net/About/PDF/Book%20Chapters/ragsdale_smagorinsky.pdf" TargetMode="External"/><Relationship Id="rId4" Type="http://schemas.openxmlformats.org/officeDocument/2006/relationships/hyperlink" Target="http://www.petersmagorinsky.net/About/PDF/EJ/EJ0864Software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WAP/WAP2023.pdf" TargetMode="External"/><Relationship Id="rId3" Type="http://schemas.openxmlformats.org/officeDocument/2006/relationships/hyperlink" Target="http://www.petersmagorinsky.net/About/PDF/EJ/EJ2018.pdf" TargetMode="External"/><Relationship Id="rId7" Type="http://schemas.openxmlformats.org/officeDocument/2006/relationships/hyperlink" Target="https://writerswhocare.wordpress.com/2021/12/28/how-to-be-a-funky-writer/" TargetMode="External"/><Relationship Id="rId2" Type="http://schemas.openxmlformats.org/officeDocument/2006/relationships/hyperlink" Target="http://www.petersmagorinsky.net/About/PDF/EJ/EJ2016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ecure.ncte.org/store/unit-design-in-the-ela-classroom-qrg" TargetMode="External"/><Relationship Id="rId5" Type="http://schemas.openxmlformats.org/officeDocument/2006/relationships/hyperlink" Target="http://www.petersmagorinsky.net/About/PDF/Book%20Chapters/Smagorinsky&amp;Berchini_Brazil.pdf" TargetMode="External"/><Relationship Id="rId4" Type="http://schemas.openxmlformats.org/officeDocument/2006/relationships/hyperlink" Target="http://www.petersmagorinsky.net/About/PDF/JTW/JTW2018.pdf" TargetMode="External"/><Relationship Id="rId9" Type="http://schemas.openxmlformats.org/officeDocument/2006/relationships/hyperlink" Target="http://www.petersmagorinsky.net/About/PDF/EJ/EJ2023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hyperlink" Target="http://www.routledge-ny.com/books/Cultural-Historical-Perspectives-on-Teacher-Education-and-Development-isbn97804154975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loomsbury.com/us/developing-culturally-and-historically-sensitive-teacher-education-9781350147430/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://www.amazon.com/How-English-Teachers-Get-Taught/dp/0814121500/ref=sr_1_17?s=books&amp;ie=UTF8&amp;qid=1323547480&amp;sr=1-17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EE/EE0363Praxis.pdf" TargetMode="External"/><Relationship Id="rId3" Type="http://schemas.openxmlformats.org/officeDocument/2006/relationships/hyperlink" Target="http://www.petersmagorinsky.net/About/PDF/AJE/AJE1999.pdf" TargetMode="External"/><Relationship Id="rId7" Type="http://schemas.openxmlformats.org/officeDocument/2006/relationships/hyperlink" Target="http://www.petersmagorinsky.net/About/PDF/RTE/RTE2003.pdf" TargetMode="External"/><Relationship Id="rId2" Type="http://schemas.openxmlformats.org/officeDocument/2006/relationships/hyperlink" Target="http://www.petersmagorinsky.net/About/PDF/EE/EE199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EE/EE0343Acquiescence.pdf" TargetMode="External"/><Relationship Id="rId11" Type="http://schemas.openxmlformats.org/officeDocument/2006/relationships/hyperlink" Target="http://www.teqjournal.org/TEQ%20Website/Back%20Issues/Volume%2033/VOL33%20PDFS/33_4/16smagorinsky-33_4.pdf" TargetMode="External"/><Relationship Id="rId5" Type="http://schemas.openxmlformats.org/officeDocument/2006/relationships/hyperlink" Target="http://www.petersmagorinsky.net/About/PDF/TESJ/TESJ2002.pdf" TargetMode="External"/><Relationship Id="rId10" Type="http://schemas.openxmlformats.org/officeDocument/2006/relationships/hyperlink" Target="http://www.petersmagorinsky.net/About/PDF/EE/EE0381Tensions.pdf" TargetMode="External"/><Relationship Id="rId4" Type="http://schemas.openxmlformats.org/officeDocument/2006/relationships/hyperlink" Target="http://www.petersmagorinsky.net/About/PDF/EE/Timetoteach.pdf" TargetMode="External"/><Relationship Id="rId9" Type="http://schemas.openxmlformats.org/officeDocument/2006/relationships/hyperlink" Target="http://www.petersmagorinsky.net/About/PDF/JTE/JTE2004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JTE/JTE2016.pdf" TargetMode="External"/><Relationship Id="rId3" Type="http://schemas.openxmlformats.org/officeDocument/2006/relationships/hyperlink" Target="http://www.petersmagorinsky.net/About/PDF/JTE/JTE2008.pdf" TargetMode="External"/><Relationship Id="rId7" Type="http://schemas.openxmlformats.org/officeDocument/2006/relationships/hyperlink" Target="http://www.petersmagorinsky.net/About/PDF/Pedagogies/Pedagogies2015.pdf" TargetMode="External"/><Relationship Id="rId2" Type="http://schemas.openxmlformats.org/officeDocument/2006/relationships/hyperlink" Target="http://www.petersmagorinsky.net/About/PDF/JTE/JTE2007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TEQ/TEQ2014.pdf" TargetMode="External"/><Relationship Id="rId5" Type="http://schemas.openxmlformats.org/officeDocument/2006/relationships/hyperlink" Target="http://www.petersmagorinsky.net/About/PDF/EE/EE2013.pdf" TargetMode="External"/><Relationship Id="rId10" Type="http://schemas.openxmlformats.org/officeDocument/2006/relationships/hyperlink" Target="http://dx.doi.org/10.58680/rte2024591147" TargetMode="External"/><Relationship Id="rId4" Type="http://schemas.openxmlformats.org/officeDocument/2006/relationships/hyperlink" Target="http://www.petersmagorinsky.net/About/PDF/EE/EE2011.pdf" TargetMode="External"/><Relationship Id="rId9" Type="http://schemas.openxmlformats.org/officeDocument/2006/relationships/hyperlink" Target="http://www.petersmagorinsky.net/About/PDF/RTE/RTE2024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TEQ/TEQ2010.pdf" TargetMode="External"/><Relationship Id="rId3" Type="http://schemas.openxmlformats.org/officeDocument/2006/relationships/hyperlink" Target="http://www.petersmagorinsky.net/About/PDF/VM/VM1995.pdf" TargetMode="External"/><Relationship Id="rId7" Type="http://schemas.openxmlformats.org/officeDocument/2006/relationships/hyperlink" Target="http://www.petersmagorinsky.net/About/PDF/TTE/TTE2006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EE/EE2006.pdf" TargetMode="External"/><Relationship Id="rId5" Type="http://schemas.openxmlformats.org/officeDocument/2006/relationships/hyperlink" Target="http://www.petersmagorinsky.net/About/PDF/TCR/TCR2003.pdf" TargetMode="External"/><Relationship Id="rId4" Type="http://schemas.openxmlformats.org/officeDocument/2006/relationships/hyperlink" Target="http://www.petersmagorinsky.net/About/PDF/AJE/AJE1999.pdf" TargetMode="External"/><Relationship Id="rId9" Type="http://schemas.openxmlformats.org/officeDocument/2006/relationships/hyperlink" Target="http://www.petersmagorinsky.net/About/PDF/LCSI/LCSI_2013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tersmagorinsky.net/About/PDF/JLR/JLR2018.pd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utledge.com/L-S-Vygotsky-and-English-in-Education-and-the-Language-Arts/Smagorinsky/p/book/9781032449876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3.jpeg"/><Relationship Id="rId2" Type="http://schemas.openxmlformats.org/officeDocument/2006/relationships/hyperlink" Target="http://www.amazon.com/Vygotskian-Perspectives-Literacy-Research-Collaborative/dp/052163878X/ref=sr_1_4?s=books&amp;ie=UTF8&amp;qid=1323547520&amp;sr=1-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loomsbury.com/us/learning-to-teach-english-and-the-language-arts-9781350142916/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www.sensepublishers.com/product_info.php?products_id=1374&amp;osCsid=388e4357ae448e518709d4a68ffd2e18" TargetMode="Externa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jpeg"/><Relationship Id="rId2" Type="http://schemas.openxmlformats.org/officeDocument/2006/relationships/hyperlink" Target="http://www.guilford.com/cgi-bin/cartscript.cgi?page=pr/christenbury.htm&amp;dir=edu/lit&amp;cart_id=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loomsbury.com/us/developing-culturally-and-historically-sensitive-teacher-education-9781350210608/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LA/LA2015.pdf" TargetMode="External"/><Relationship Id="rId2" Type="http://schemas.openxmlformats.org/officeDocument/2006/relationships/hyperlink" Target="http://www.petersmagorinsky.net/About/PDF/JAAL/JAAL2015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etersmagorinsky.net/About/PDF/LCSI/LCSI_2018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etrasparavolar.org/libros/archivos/teprali/02.pdf" TargetMode="External"/><Relationship Id="rId2" Type="http://schemas.openxmlformats.org/officeDocument/2006/relationships/hyperlink" Target="http://www.petersmagorinsky.net/About/PDF/AL/AcademiaLetters2021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hyperlink" Target="https://doi.org/10.32038/ltrq.2024.46.02" TargetMode="External"/><Relationship Id="rId4" Type="http://schemas.openxmlformats.org/officeDocument/2006/relationships/hyperlink" Target="http://www.petersmagorinsky.net/About/PDF/Book%20Chapters/Lantolf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tore.tcpress.com/0807746371.s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://www.sagepub.com/books/Book4411" TargetMode="Externa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EA/EA2007.pdf" TargetMode="External"/><Relationship Id="rId3" Type="http://schemas.openxmlformats.org/officeDocument/2006/relationships/hyperlink" Target="http://www.petersmagorinsky.net/About/PDF/RTE/RTE1991.pdf" TargetMode="External"/><Relationship Id="rId7" Type="http://schemas.openxmlformats.org/officeDocument/2006/relationships/hyperlink" Target="http://l1.publication-archive.com/public?fn=LOOKUP&amp;repository=1&amp;string=Writing%20in%20school%20contexts&amp;cont=y6jSv4B73vs=" TargetMode="External"/><Relationship Id="rId2" Type="http://schemas.openxmlformats.org/officeDocument/2006/relationships/hyperlink" Target="http://www.petersmagorinsky.net/About/PDF/WC/WC1986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WC/WC1997.pdf" TargetMode="External"/><Relationship Id="rId5" Type="http://schemas.openxmlformats.org/officeDocument/2006/relationships/hyperlink" Target="http://www.petersmagorinsky.net/About/PDF/RER/RER1992.pdf" TargetMode="External"/><Relationship Id="rId4" Type="http://schemas.openxmlformats.org/officeDocument/2006/relationships/hyperlink" Target="http://www.petersmagorinsky.net/About/PDF/Book%20Chapters/How_Reading_Model_Essays_Affects_Writers.pdf" TargetMode="External"/><Relationship Id="rId9" Type="http://schemas.openxmlformats.org/officeDocument/2006/relationships/hyperlink" Target="http://www.petersmagorinsky.net/About/PDF/RTE/RTE2010.pdf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tersmagorinsky.net/About/PDF/WC/WC2025.pdf" TargetMode="External"/><Relationship Id="rId3" Type="http://schemas.openxmlformats.org/officeDocument/2006/relationships/hyperlink" Target="http://www.petersmagorinsky.net/About/PDF/JEIL/JEIL2016.pdf" TargetMode="External"/><Relationship Id="rId7" Type="http://schemas.openxmlformats.org/officeDocument/2006/relationships/hyperlink" Target="http://www.petersmagorinsky.net/About/PDF/Book%20Chapters/BlauChapter8.pdf" TargetMode="External"/><Relationship Id="rId2" Type="http://schemas.openxmlformats.org/officeDocument/2006/relationships/hyperlink" Target="http://www.petersmagorinsky.net/About/PDF/Book%20Chapters/AffectInWriting_Grigorenko_Mambrino_Preiss_Writing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WAP/WAP2023.pdf" TargetMode="External"/><Relationship Id="rId5" Type="http://schemas.openxmlformats.org/officeDocument/2006/relationships/hyperlink" Target="http://www.petersmagorinsky.net/About/PDF/L1/L12018.pdf" TargetMode="External"/><Relationship Id="rId4" Type="http://schemas.openxmlformats.org/officeDocument/2006/relationships/hyperlink" Target="http://www.petersmagorinsky.net/About/PDF/EJ/EJ2018.pdf" TargetMode="External"/><Relationship Id="rId9" Type="http://schemas.openxmlformats.org/officeDocument/2006/relationships/hyperlink" Target="https://doi.org/10.1177/0741088325132831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JADP/JADP1997.pdf" TargetMode="External"/><Relationship Id="rId3" Type="http://schemas.openxmlformats.org/officeDocument/2006/relationships/hyperlink" Target="http://www.petersmagorinsky.net/About/PDF/Reader/Reader1994.pdf" TargetMode="External"/><Relationship Id="rId7" Type="http://schemas.openxmlformats.org/officeDocument/2006/relationships/hyperlink" Target="http://www.petersmagorinsky.net/About/PDF/AJE/AJE1995.pdf" TargetMode="External"/><Relationship Id="rId2" Type="http://schemas.openxmlformats.org/officeDocument/2006/relationships/hyperlink" Target="http://www.petersmagorinsky.net/About/PDF/WC/WC1994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JLR/JRB1995.pdf" TargetMode="External"/><Relationship Id="rId5" Type="http://schemas.openxmlformats.org/officeDocument/2006/relationships/hyperlink" Target="http://www.petersmagorinsky.net/About/PDF/RWQ/RWQ1995.pdf" TargetMode="External"/><Relationship Id="rId4" Type="http://schemas.openxmlformats.org/officeDocument/2006/relationships/hyperlink" Target="http://www.petersmagorinsky.net/About/PDF/NRC/NRC1994.pdf" TargetMode="External"/><Relationship Id="rId9" Type="http://schemas.openxmlformats.org/officeDocument/2006/relationships/hyperlink" Target="http://www.petersmagorinsky.net/About/PDF/RRQ/RRQ1998.pdf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RRQ/RRQ2005.pdf" TargetMode="External"/><Relationship Id="rId3" Type="http://schemas.openxmlformats.org/officeDocument/2006/relationships/hyperlink" Target="http://www.petersmagorinsky.net/About/PDF/RRQ/RRQ2000.pdf" TargetMode="External"/><Relationship Id="rId7" Type="http://schemas.openxmlformats.org/officeDocument/2006/relationships/hyperlink" Target="http://www.petersmagorinsky.net/About/PDF/EiE/EinE2005.pdf" TargetMode="External"/><Relationship Id="rId2" Type="http://schemas.openxmlformats.org/officeDocument/2006/relationships/hyperlink" Target="http://www.petersmagorinsky.net/About/PDF/JLR/JLR1998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WC/WC2004.pdf" TargetMode="External"/><Relationship Id="rId5" Type="http://schemas.openxmlformats.org/officeDocument/2006/relationships/hyperlink" Target="http://www.petersmagorinsky.net/About/PDF/Book%20Chapters/A%20study%20of%20students'%20artistic%20interpretations%20of%20Hamlet.pdf" TargetMode="External"/><Relationship Id="rId4" Type="http://schemas.openxmlformats.org/officeDocument/2006/relationships/hyperlink" Target="http://www.petersmagorinsky.net/About/PDF/RER/RER2001.pdf" TargetMode="External"/><Relationship Id="rId9" Type="http://schemas.openxmlformats.org/officeDocument/2006/relationships/hyperlink" Target="http://www.petersmagorinsky.net/About/PDF/WC/WC2006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RWQ/RWQ2007.pdf" TargetMode="External"/><Relationship Id="rId7" Type="http://schemas.openxmlformats.org/officeDocument/2006/relationships/hyperlink" Target="http://www.petersmagorinsky.net/About/PDF/Book%20Chapters/Johnson&amp;Smagorinsky-Writing-Remixed.pdf" TargetMode="External"/><Relationship Id="rId2" Type="http://schemas.openxmlformats.org/officeDocument/2006/relationships/hyperlink" Target="http://www.ijea.org/v8n10/v8n10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JAIE/2012JAIE.pdf" TargetMode="External"/><Relationship Id="rId5" Type="http://schemas.openxmlformats.org/officeDocument/2006/relationships/hyperlink" Target="http://www.petersmagorinsky.net/About/PDF/MCA/MCA2011.pdf" TargetMode="External"/><Relationship Id="rId4" Type="http://schemas.openxmlformats.org/officeDocument/2006/relationships/hyperlink" Target="http://www.petersmagorinsky.net/About/PDF/Book%20Chapters/The%20Architecture%20of%20Textuality%20%5bin%20Beard%20et%20al%5d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YTJ/YTJ2014.pdf" TargetMode="External"/><Relationship Id="rId2" Type="http://schemas.openxmlformats.org/officeDocument/2006/relationships/hyperlink" Target="http://dpj.pitt.edu/ojs/index.php/dpj1/article/view/73/55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EE/EE1992.pdf" TargetMode="External"/><Relationship Id="rId2" Type="http://schemas.openxmlformats.org/officeDocument/2006/relationships/hyperlink" Target="http://files.eric.ed.gov/fulltext/ED374466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hyperlink" Target="https://secure.ncte.org/store/language-of-interpretation-the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JREEP/JREEP2011.pdf" TargetMode="External"/><Relationship Id="rId3" Type="http://schemas.openxmlformats.org/officeDocument/2006/relationships/hyperlink" Target="http://www.petersmagorinsky.net/About/PDF/TRT/TRT2002.pdf" TargetMode="External"/><Relationship Id="rId7" Type="http://schemas.openxmlformats.org/officeDocument/2006/relationships/hyperlink" Target="http://www.petersmagorinsky.net/About/PDF/EE/EE2010.pdf" TargetMode="External"/><Relationship Id="rId2" Type="http://schemas.openxmlformats.org/officeDocument/2006/relationships/hyperlink" Target="http://www.petersmagorinsky.net/About/PDF/CE/CE1993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cademia.edu/1377724/Freire_Vygotsky_and_Social_Justice_Theories_in_English_Education" TargetMode="External"/><Relationship Id="rId5" Type="http://schemas.openxmlformats.org/officeDocument/2006/relationships/hyperlink" Target="http://www.petersmagorinsky.net/About/PDF/EJ/EJ0972Vygotsky.pdf" TargetMode="External"/><Relationship Id="rId10" Type="http://schemas.openxmlformats.org/officeDocument/2006/relationships/hyperlink" Target="http://jolle.coe.uga.edu/wp-content/uploads/2018/04/Smagorinsky_JoLLE2018.pdf" TargetMode="External"/><Relationship Id="rId4" Type="http://schemas.openxmlformats.org/officeDocument/2006/relationships/hyperlink" Target="http://www.petersmagorinsky.net/About/PDF/EJ/EJ0916Growth.pdf" TargetMode="External"/><Relationship Id="rId9" Type="http://schemas.openxmlformats.org/officeDocument/2006/relationships/hyperlink" Target="http://www.petersmagorinsky.net/About/PDF/LA/LA2013.pd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ETPC/ETPC2024.pdf" TargetMode="External"/><Relationship Id="rId3" Type="http://schemas.openxmlformats.org/officeDocument/2006/relationships/hyperlink" Target="http://www.petersmagorinsky.net/About/PDF/Book%20Chapters/ExpeditionaryLearning.pdf" TargetMode="External"/><Relationship Id="rId7" Type="http://schemas.openxmlformats.org/officeDocument/2006/relationships/hyperlink" Target="http://www.petersmagorinsky.net/About/PDF/LCSI/LCSI_2023.pdf" TargetMode="External"/><Relationship Id="rId2" Type="http://schemas.openxmlformats.org/officeDocument/2006/relationships/hyperlink" Target="http://www.petersmagorinsky.net/About/PDF/Book%20Chapters/Nogueron_Hall_Smagorinsky2017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Book%20Chapters/LSVMulticulturalEducation.pdf" TargetMode="External"/><Relationship Id="rId5" Type="http://schemas.openxmlformats.org/officeDocument/2006/relationships/hyperlink" Target="http://www.petersmagorinsky.net/About/PDF/IPBS/IPBS2021.pdf" TargetMode="External"/><Relationship Id="rId4" Type="http://schemas.openxmlformats.org/officeDocument/2006/relationships/hyperlink" Target="http://www.petersmagorinsky.net/About/PDF/EE/EE2019.pdf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WC/WC2008.pdf" TargetMode="External"/><Relationship Id="rId3" Type="http://schemas.openxmlformats.org/officeDocument/2006/relationships/hyperlink" Target="http://www.petersmagorinsky.net/About/PDF/WC/WC1989.pdf" TargetMode="External"/><Relationship Id="rId7" Type="http://schemas.openxmlformats.org/officeDocument/2006/relationships/hyperlink" Target="http://www.petersmagorinsky.net/About/PDF/TTE/TTE2006.pdf" TargetMode="External"/><Relationship Id="rId2" Type="http://schemas.openxmlformats.org/officeDocument/2006/relationships/hyperlink" Target="http://www.petersmagorinsky.net/About/PDF/WC/WC198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ARAL/ARAL2001.pdf" TargetMode="External"/><Relationship Id="rId5" Type="http://schemas.openxmlformats.org/officeDocument/2006/relationships/hyperlink" Target="http://www.petersmagorinsky.net/About/PDF/MCA/MCA1998.pdf" TargetMode="External"/><Relationship Id="rId4" Type="http://schemas.openxmlformats.org/officeDocument/2006/relationships/hyperlink" Target="http://www.petersmagorinsky.net/About/PDF/RER/RER1995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RRQ/RRQ2009.pdf" TargetMode="External"/><Relationship Id="rId2" Type="http://schemas.openxmlformats.org/officeDocument/2006/relationships/hyperlink" Target="http://www.petersmagorinsky.net/About/PDF/ER/ER200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RRQ/RRQ2021.pdf" TargetMode="External"/><Relationship Id="rId5" Type="http://schemas.openxmlformats.org/officeDocument/2006/relationships/hyperlink" Target="http://www.petersmagorinsky.net/About/PDF/RTE/RTE2019.pdf" TargetMode="External"/><Relationship Id="rId4" Type="http://schemas.openxmlformats.org/officeDocument/2006/relationships/hyperlink" Target="http://www.petersmagorinsky.net/About/PDF/Book%20Chapters/Theory%20and%20Method%20in%20Research%20on%20Literacy%20Practices--Lapp.pdf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peterlang.com/view/title/62111?format=HC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jolle.coe.uga.edu/wp-content/uploads/2012/05/Vygotsky-and-Defectology.pdf" TargetMode="External"/><Relationship Id="rId7" Type="http://schemas.openxmlformats.org/officeDocument/2006/relationships/hyperlink" Target="http://www.tcrecord.org/Content.asp?ContentID=17771" TargetMode="External"/><Relationship Id="rId2" Type="http://schemas.openxmlformats.org/officeDocument/2006/relationships/hyperlink" Target="http://www.petersmagorinsky.net/About/PDF/TCR/TCR2011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etersmagorinsky.net/About/PDF/LCSI/LCSI_2014.pdf" TargetMode="External"/><Relationship Id="rId5" Type="http://schemas.openxmlformats.org/officeDocument/2006/relationships/hyperlink" Target="http://www.petersmagorinsky.net/About/PDF/EJ/EJ2014.pdf" TargetMode="External"/><Relationship Id="rId4" Type="http://schemas.openxmlformats.org/officeDocument/2006/relationships/hyperlink" Target="http://www.petersmagorinsky.net/About/PDF/LCSI/LCSI_2012.pdf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TIP/TIP2015.pdf" TargetMode="External"/><Relationship Id="rId7" Type="http://schemas.openxmlformats.org/officeDocument/2006/relationships/hyperlink" Target="http://www.petersmagorinsky.net/About/PDF/LCSI/LCSI_2023.pdf" TargetMode="External"/><Relationship Id="rId2" Type="http://schemas.openxmlformats.org/officeDocument/2006/relationships/hyperlink" Target="http://www.petersmagorinsky.net/About/PDF/Book%20Chapters/Service-learning%20%5bBreaking%20the%20Mold%5d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LST/LST2021.pdf" TargetMode="External"/><Relationship Id="rId5" Type="http://schemas.openxmlformats.org/officeDocument/2006/relationships/hyperlink" Target="http://www.petersmagorinsky.net/SL/Articles/Inquiry_SL_Kahn_et_al.pdf" TargetMode="External"/><Relationship Id="rId4" Type="http://schemas.openxmlformats.org/officeDocument/2006/relationships/hyperlink" Target="http://www.petersmagorinsky.net/About/PDF/ETPC/ETPC2017.pd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://www.petersmagorinsky.net/About/PDF/JRCE/JRCE2004.pdf" TargetMode="External"/><Relationship Id="rId7" Type="http://schemas.openxmlformats.org/officeDocument/2006/relationships/hyperlink" Target="http://books.google.com/books?id=0cIJ3cSg3B8C&amp;pg=PA376&amp;dq=Smagorinsky,+P.&amp;lr=" TargetMode="External"/><Relationship Id="rId2" Type="http://schemas.openxmlformats.org/officeDocument/2006/relationships/hyperlink" Target="http://www.petersmagorinsky.net/About/PDF/EJ/EJ0895Reflecting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sdomcenter.uchicago.edu/news/discussions/ideological-character-character-education" TargetMode="External"/><Relationship Id="rId5" Type="http://schemas.openxmlformats.org/officeDocument/2006/relationships/hyperlink" Target="http://www.petersmagorinsky.net/About/PDF/Book%20Chapters/TESOL_CE.pdf" TargetMode="External"/><Relationship Id="rId4" Type="http://schemas.openxmlformats.org/officeDocument/2006/relationships/hyperlink" Target=":/www.petersmagorinsky.net/About/PDF/JRCE/JRCE2010.pdf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://www.ncte.org/cee/positions/NCTQanalysis" TargetMode="External"/><Relationship Id="rId7" Type="http://schemas.openxmlformats.org/officeDocument/2006/relationships/hyperlink" Target="http://www.coe.uga.edu/~smago/Books/Standards_in_Practice.pdf" TargetMode="External"/><Relationship Id="rId2" Type="http://schemas.openxmlformats.org/officeDocument/2006/relationships/hyperlink" Target="http://www.petersmagorinsky.net/About/PDF/EJ/EJ0884Standard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IJME/IJME2022.pdf" TargetMode="External"/><Relationship Id="rId5" Type="http://schemas.openxmlformats.org/officeDocument/2006/relationships/hyperlink" Target="http://www.petersmagorinsky.net/About/PDF/EJ/EJ2015_SpeakingOutInThePublicSphere.pdf" TargetMode="External"/><Relationship Id="rId4" Type="http://schemas.openxmlformats.org/officeDocument/2006/relationships/hyperlink" Target="http://www.petersmagorinsky.net/About/PDF/EE/EE2014.pd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RTE/Witte%20tributes.pdf" TargetMode="External"/><Relationship Id="rId2" Type="http://schemas.openxmlformats.org/officeDocument/2006/relationships/hyperlink" Target="http://www.petersmagorinsky.net/About/PDF/EJ/EJ_Sept2011_Smagorinsky_NCTE%20&amp;%20Me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etersmagorinsky.net/About/PDF/RTE/RTE2015.pdf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issuu.com/ugaresearch/docs/ugaresearchmagazine_fall2011/34?mode=window&amp;viewMode=doublePage&amp;utm_source=ugaresearch+magazine&amp;utm_campaign=6b894433fa-ugaresearch_fall2011_11011111_1_2011&amp;utm_medium=email" TargetMode="External"/><Relationship Id="rId13" Type="http://schemas.openxmlformats.org/officeDocument/2006/relationships/hyperlink" Target="http://www.washingtonpost.com/blogs/answer-sheet/post/how-to-remake-the-education-department-or-its-time-to-give-teachers-a-chance/2012/03/21/gIQAFg3KfS_blog.html#pagebreak" TargetMode="External"/><Relationship Id="rId3" Type="http://schemas.openxmlformats.org/officeDocument/2006/relationships/hyperlink" Target="http://www.petersmagorinsky.net/About/PDF/Op-Ed/CharterSchool.pdf" TargetMode="External"/><Relationship Id="rId7" Type="http://schemas.openxmlformats.org/officeDocument/2006/relationships/hyperlink" Target="http://www.petersmagorinsky.net/About/PDF/Op-Ed/GreatPrincipals.pdf" TargetMode="External"/><Relationship Id="rId12" Type="http://schemas.openxmlformats.org/officeDocument/2006/relationships/hyperlink" Target="http://www.washingtonpost.com/blogs/answer-sheet/post/why-the-ed-department-should-be-reconceived--or-abolished/2012/03/09/gIQAHfdB5R_blog.html#pagebreak" TargetMode="External"/><Relationship Id="rId2" Type="http://schemas.openxmlformats.org/officeDocument/2006/relationships/hyperlink" Target="http://www.petersmagorinsky.net/About/PDF/Op-Ed/TeachersJudgedTest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Op-Ed/ClassSize.pdf" TargetMode="External"/><Relationship Id="rId11" Type="http://schemas.openxmlformats.org/officeDocument/2006/relationships/hyperlink" Target="http://www.petersmagorinsky.net/About/PDF/Op-Ed/HeartSoul.pdf" TargetMode="External"/><Relationship Id="rId5" Type="http://schemas.openxmlformats.org/officeDocument/2006/relationships/hyperlink" Target="http://www.petersmagorinsky.net/About/PDF/Op-Ed/Socrates.pdf" TargetMode="External"/><Relationship Id="rId10" Type="http://schemas.openxmlformats.org/officeDocument/2006/relationships/hyperlink" Target="http://www.petersmagorinsky.net/About/PDF/Op-Ed/NationalObsession.pdf" TargetMode="External"/><Relationship Id="rId4" Type="http://schemas.openxmlformats.org/officeDocument/2006/relationships/hyperlink" Target="http://www.petersmagorinsky.net/About/PDF/Op-Ed/WantReform.pdf" TargetMode="External"/><Relationship Id="rId9" Type="http://schemas.openxmlformats.org/officeDocument/2006/relationships/hyperlink" Target="http://www.washingtonpost.com/blogs/answer-sheet/post/the-latest-in-free-market-educational-solutions/2011/09/19/gIQAEd4rfK_blog.html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CareAbout.html" TargetMode="External"/><Relationship Id="rId13" Type="http://schemas.openxmlformats.org/officeDocument/2006/relationships/hyperlink" Target="http://www.petersmagorinsky.net/About/PDF/Op-Ed/SchoolMusic.pdf" TargetMode="External"/><Relationship Id="rId3" Type="http://schemas.openxmlformats.org/officeDocument/2006/relationships/hyperlink" Target="http://athens.patch.com/articles/how-do-you-know-when-teaching-is-good" TargetMode="External"/><Relationship Id="rId7" Type="http://schemas.openxmlformats.org/officeDocument/2006/relationships/hyperlink" Target="http://www.petersmagorinsky.net/About/PDF/Op-Ed/GGTRagsdale.pdf" TargetMode="External"/><Relationship Id="rId12" Type="http://schemas.openxmlformats.org/officeDocument/2006/relationships/hyperlink" Target="http://www.petersmagorinsky.net/About/PDF/Op-Ed/GGTTate.pdf" TargetMode="External"/><Relationship Id="rId2" Type="http://schemas.openxmlformats.org/officeDocument/2006/relationships/hyperlink" Target="http://www.petersmagorinsky.net/About/PDF/Op-Ed/BillionDollarQuestion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ashingtonpost.com/blogs/answer-sheet/post/testing-mandates-flunk-cost-benefit-analysis/2012/06/30/gJQACqfsDW_blog.html#pagebreak" TargetMode="External"/><Relationship Id="rId11" Type="http://schemas.openxmlformats.org/officeDocument/2006/relationships/hyperlink" Target="http://www.petersmagorinsky.net/About/PDF/Op-Ed/GGTSealy.pdf" TargetMode="External"/><Relationship Id="rId5" Type="http://schemas.openxmlformats.org/officeDocument/2006/relationships/hyperlink" Target="http://www.petersmagorinsky.net/About/PDF/Op-Ed/RealCrisis.pdf" TargetMode="External"/><Relationship Id="rId15" Type="http://schemas.openxmlformats.org/officeDocument/2006/relationships/hyperlink" Target="http://www.petersmagorinsky.net/About/PDF/Op-Ed/GGTWeese.pdf" TargetMode="External"/><Relationship Id="rId10" Type="http://schemas.openxmlformats.org/officeDocument/2006/relationships/hyperlink" Target="http://www.petersmagorinsky.net/About/PDF/Op-Ed/GGTDean.pdf" TargetMode="External"/><Relationship Id="rId4" Type="http://schemas.openxmlformats.org/officeDocument/2006/relationships/hyperlink" Target="http://www.petersmagorinsky.net/About/PDF/Op-Ed/GGTAnglin.pdf" TargetMode="External"/><Relationship Id="rId9" Type="http://schemas.openxmlformats.org/officeDocument/2006/relationships/hyperlink" Target="http://www.petersmagorinsky.net/About/PDF/Op-Ed/LonelyForest.pdf" TargetMode="External"/><Relationship Id="rId14" Type="http://schemas.openxmlformats.org/officeDocument/2006/relationships/hyperlink" Target="http://www.petersmagorinsky.net/About/PDF/Op-Ed/HearTheMusic.html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CCSS.html" TargetMode="External"/><Relationship Id="rId13" Type="http://schemas.openxmlformats.org/officeDocument/2006/relationships/hyperlink" Target="http://www.petersmagorinsky.net/About/PDF/Op-Ed/MeasuredManaged.html" TargetMode="External"/><Relationship Id="rId3" Type="http://schemas.openxmlformats.org/officeDocument/2006/relationships/hyperlink" Target="http://www.petersmagorinsky.net/About/PDF/Op-Ed/GGTMiller.pdf" TargetMode="External"/><Relationship Id="rId7" Type="http://schemas.openxmlformats.org/officeDocument/2006/relationships/hyperlink" Target="http://www.petersmagorinsky.net/About/PDF/Op-Ed/Snark.html" TargetMode="External"/><Relationship Id="rId12" Type="http://schemas.openxmlformats.org/officeDocument/2006/relationships/hyperlink" Target="http://www.petersmagorinsky.net/About/PDF/Op-Ed/GGTMonroe.html" TargetMode="External"/><Relationship Id="rId2" Type="http://schemas.openxmlformats.org/officeDocument/2006/relationships/hyperlink" Target="http://www.petersmagorinsky.net/About/PDF/Op-Ed/ImageDistorted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TeachingSpecial.html" TargetMode="External"/><Relationship Id="rId11" Type="http://schemas.openxmlformats.org/officeDocument/2006/relationships/hyperlink" Target="http://writerswhocare.wordpress.com/2013/09/19/carpe-diem-in-the-public-sphere-part-ii/" TargetMode="External"/><Relationship Id="rId5" Type="http://schemas.openxmlformats.org/officeDocument/2006/relationships/hyperlink" Target="http://www.petersmagorinsky.net/About/PDF/Op-Ed/OminousWarning.pdf" TargetMode="External"/><Relationship Id="rId15" Type="http://schemas.openxmlformats.org/officeDocument/2006/relationships/hyperlink" Target="http://www.petersmagorinsky.net/About/PDF/Op-Ed/UnseenBenefits.html" TargetMode="External"/><Relationship Id="rId10" Type="http://schemas.openxmlformats.org/officeDocument/2006/relationships/hyperlink" Target="http://writerswhocare.wordpress.com/2013/09/16/carpe-diem-in-the-public-sphere-part-i/" TargetMode="External"/><Relationship Id="rId4" Type="http://schemas.openxmlformats.org/officeDocument/2006/relationships/hyperlink" Target="http://www.petersmagorinsky.net/About/PDF/Op-Ed/TeachersTechnicians.pdf" TargetMode="External"/><Relationship Id="rId9" Type="http://schemas.openxmlformats.org/officeDocument/2006/relationships/hyperlink" Target="http://www.petersmagorinsky.net/About/PDF/Op-Ed/GGTWinter.html" TargetMode="External"/><Relationship Id="rId14" Type="http://schemas.openxmlformats.org/officeDocument/2006/relationships/hyperlink" Target="http://www.petersmagorinsky.net/About/PDF/Op-Ed/GGTThorne.html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SchoolToWork.html" TargetMode="External"/><Relationship Id="rId13" Type="http://schemas.openxmlformats.org/officeDocument/2006/relationships/hyperlink" Target="http://www.theatlantic.com/education/archive/2014/07/the-ideal-head-bizarre-racial-teachings-from-a-100-year-old-textbook/374693/" TargetMode="External"/><Relationship Id="rId3" Type="http://schemas.openxmlformats.org/officeDocument/2006/relationships/hyperlink" Target="http://www.psychologytoday.com/blog/conceptual-revolution/201401/why-our-kids-need-drama" TargetMode="External"/><Relationship Id="rId7" Type="http://schemas.openxmlformats.org/officeDocument/2006/relationships/hyperlink" Target="http://www.petersmagorinsky.net/About/PDF/Op-Ed/GGTFuerte.html" TargetMode="External"/><Relationship Id="rId12" Type="http://schemas.openxmlformats.org/officeDocument/2006/relationships/hyperlink" Target="http://www.petersmagorinsky.net/About/PDF/Op-Ed/BlackAtrisk.html" TargetMode="External"/><Relationship Id="rId2" Type="http://schemas.openxmlformats.org/officeDocument/2006/relationships/hyperlink" Target="http://www.petersmagorinsky.net/About/PDF/Op-Ed/SoftSkills.html" TargetMode="External"/><Relationship Id="rId16" Type="http://schemas.openxmlformats.org/officeDocument/2006/relationships/hyperlink" Target="http://www.petersmagorinsky.net/About/PDF/Op-Ed/APSCheating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GGTGray.html" TargetMode="External"/><Relationship Id="rId11" Type="http://schemas.openxmlformats.org/officeDocument/2006/relationships/hyperlink" Target="http://www.washingtonpost.com/blogs/answer-sheet/wp/2014/06/24/better-ways-to-use-millions-of-dollars-now-spent-on-testing/" TargetMode="External"/><Relationship Id="rId5" Type="http://schemas.openxmlformats.org/officeDocument/2006/relationships/hyperlink" Target="http://www.petersmagorinsky.net/About/PDF/Op-Ed/MoreAs.html" TargetMode="External"/><Relationship Id="rId15" Type="http://schemas.openxmlformats.org/officeDocument/2006/relationships/hyperlink" Target="http://www.petersmagorinsky.net/About/PDF/Op-Ed/BadWriters.html" TargetMode="External"/><Relationship Id="rId10" Type="http://schemas.openxmlformats.org/officeDocument/2006/relationships/hyperlink" Target="http://www.petersmagorinsky.net/About/PDF/Op-Ed/NCTQ.html" TargetMode="External"/><Relationship Id="rId4" Type="http://schemas.openxmlformats.org/officeDocument/2006/relationships/hyperlink" Target="http://www.petersmagorinsky.net/About/PDF/Op-Ed/NewEra.html" TargetMode="External"/><Relationship Id="rId9" Type="http://schemas.openxmlformats.org/officeDocument/2006/relationships/hyperlink" Target="http://www.petersmagorinsky.net/About/PDF/Op-Ed/CostCollete.html" TargetMode="External"/><Relationship Id="rId14" Type="http://schemas.openxmlformats.org/officeDocument/2006/relationships/hyperlink" Target="http://writerswhocare.wordpress.com/2014/07/21/educating-the-public-on-the-publics-terms-an-open-letter-to-academics/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WeldingVsChaucer.html" TargetMode="External"/><Relationship Id="rId13" Type="http://schemas.openxmlformats.org/officeDocument/2006/relationships/hyperlink" Target="http://www.petersmagorinsky.net/About/PDF/Op-Ed/PoliticallyCorrect.html" TargetMode="External"/><Relationship Id="rId3" Type="http://schemas.openxmlformats.org/officeDocument/2006/relationships/hyperlink" Target="http://www.petersmagorinsky.net/About/PDF/Op-Ed/Mythbusters.html" TargetMode="External"/><Relationship Id="rId7" Type="http://schemas.openxmlformats.org/officeDocument/2006/relationships/hyperlink" Target="http://www.petersmagorinsky.net/About/PDF/Op-Ed/GGTCross.html" TargetMode="External"/><Relationship Id="rId12" Type="http://schemas.openxmlformats.org/officeDocument/2006/relationships/hyperlink" Target="http://www.petersmagorinsky.net/About/PDF/Op-Ed/Testing_technology_Who_will_watch_the_watchers.html" TargetMode="External"/><Relationship Id="rId2" Type="http://schemas.openxmlformats.org/officeDocument/2006/relationships/hyperlink" Target="http://www.petersmagorinsky.net/About/PDF/Op-Ed/ReformReformers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GGTFrazier.html" TargetMode="External"/><Relationship Id="rId11" Type="http://schemas.openxmlformats.org/officeDocument/2006/relationships/hyperlink" Target="http://www.petersmagorinsky.net/About/PDF/Op-Ed/Competition_Cooperation.html" TargetMode="External"/><Relationship Id="rId5" Type="http://schemas.openxmlformats.org/officeDocument/2006/relationships/hyperlink" Target="http://www.petersmagorinsky.net/About/PDF/Op-Ed/Baseball.html" TargetMode="External"/><Relationship Id="rId15" Type="http://schemas.openxmlformats.org/officeDocument/2006/relationships/hyperlink" Target="http://www.petersmagorinsky.net/About/PDF/Op-Ed/TeachersKindness.html" TargetMode="External"/><Relationship Id="rId10" Type="http://schemas.openxmlformats.org/officeDocument/2006/relationships/hyperlink" Target="http://www.petersmagorinsky.net/About/PDF/Op-Ed/GGTBrooks.html" TargetMode="External"/><Relationship Id="rId4" Type="http://schemas.openxmlformats.org/officeDocument/2006/relationships/hyperlink" Target="http://www.petersmagorinsky.net/About/PDF/Op-Ed/Growth.html" TargetMode="External"/><Relationship Id="rId9" Type="http://schemas.openxmlformats.org/officeDocument/2006/relationships/hyperlink" Target="http://www.petersmagorinsky.net/About/PDF/Op-Ed/CommunityCollege.html" TargetMode="External"/><Relationship Id="rId14" Type="http://schemas.openxmlformats.org/officeDocument/2006/relationships/hyperlink" Target="http://www.petersmagorinsky.net/About/PDF/Op-Ed/SSO2015.html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IsMentalHealthStrictlyMental.html" TargetMode="External"/><Relationship Id="rId13" Type="http://schemas.openxmlformats.org/officeDocument/2006/relationships/hyperlink" Target="http://www.petersmagorinsky.net/About/PDF/Op-Ed/TooManyStudents.html" TargetMode="External"/><Relationship Id="rId3" Type="http://schemas.openxmlformats.org/officeDocument/2006/relationships/hyperlink" Target="http://www.petersmagorinsky.net/About/PDF/Op-Ed/Fictions.html" TargetMode="External"/><Relationship Id="rId7" Type="http://schemas.openxmlformats.org/officeDocument/2006/relationships/hyperlink" Target="http://www.petersmagorinsky.net/About/PDF/Op-Ed/Citizens.html" TargetMode="External"/><Relationship Id="rId12" Type="http://schemas.openxmlformats.org/officeDocument/2006/relationships/hyperlink" Target="http://www.petersmagorinsky.net/About/PDF/Op-Ed/Guadalajara.html" TargetMode="External"/><Relationship Id="rId2" Type="http://schemas.openxmlformats.org/officeDocument/2006/relationships/hyperlink" Target="http://www.petersmagorinsky.net/About/PDF/Op-Ed/InnovateTeachers.html" TargetMode="External"/><Relationship Id="rId16" Type="http://schemas.openxmlformats.org/officeDocument/2006/relationships/hyperlink" Target="Smagorinsky,%20P.%20(2017,%20August%2021).%20Reason,%20emotion,%20thinking,%20and%20writing%20in%20school.%20Teachers,%20Profs,%20Parents:%20Writers%20Who%20Care.%20Available%20at%20https:/writerswhocare.wordpress.com/2017/08/21/reason-emotion-thinking-and-writing-in-school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AspergersAdvantage.html" TargetMode="External"/><Relationship Id="rId11" Type="http://schemas.openxmlformats.org/officeDocument/2006/relationships/hyperlink" Target="http://www.petersmagorinsky.net/About/PDF/Op-Ed/GGTEckman.html" TargetMode="External"/><Relationship Id="rId5" Type="http://schemas.openxmlformats.org/officeDocument/2006/relationships/hyperlink" Target="http://www.petersmagorinsky.net/About/PDF/Op-Ed/TransRestroom.html" TargetMode="External"/><Relationship Id="rId15" Type="http://schemas.openxmlformats.org/officeDocument/2006/relationships/hyperlink" Target="http://www.petersmagorinsky.net/About/PDF/Op-Ed/BoyObjectsToFemalePresident.html" TargetMode="External"/><Relationship Id="rId10" Type="http://schemas.openxmlformats.org/officeDocument/2006/relationships/hyperlink" Target="http://www.petersmagorinsky.net/About/PDF/Op-Ed/BriefGuideNeurodiversity.html" TargetMode="External"/><Relationship Id="rId4" Type="http://schemas.openxmlformats.org/officeDocument/2006/relationships/hyperlink" Target="http://www.petersmagorinsky.net/About/PDF/Op-Ed/CampusCarry.html" TargetMode="External"/><Relationship Id="rId9" Type="http://schemas.openxmlformats.org/officeDocument/2006/relationships/hyperlink" Target="http://blogs.ncte.org/index.php/2016/08/foregrounding-potential-not-disorder-neurodiverse-students/" TargetMode="External"/><Relationship Id="rId14" Type="http://schemas.openxmlformats.org/officeDocument/2006/relationships/hyperlink" Target="http://www.petersmagorinsky.net/About/PDF/Op-Ed/Care.html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AskKids.html" TargetMode="External"/><Relationship Id="rId13" Type="http://schemas.openxmlformats.org/officeDocument/2006/relationships/hyperlink" Target="http://www.petersmagorinsky.net/About/PDF/Op-Ed/FriendsDontLetFriends.html" TargetMode="External"/><Relationship Id="rId3" Type="http://schemas.openxmlformats.org/officeDocument/2006/relationships/hyperlink" Target="http://www.petersmagorinsky.net/About/PDF/Op-Ed/Boring.html" TargetMode="External"/><Relationship Id="rId7" Type="http://schemas.openxmlformats.org/officeDocument/2006/relationships/hyperlink" Target="http://www.petersmagorinsky.net/About/PDF/Op-Ed/GGLChadStone.html" TargetMode="External"/><Relationship Id="rId12" Type="http://schemas.openxmlformats.org/officeDocument/2006/relationships/hyperlink" Target="http://www.petersmagorinsky.net/About/PDF/Op-Ed/CulturalDifferences.html" TargetMode="External"/><Relationship Id="rId2" Type="http://schemas.openxmlformats.org/officeDocument/2006/relationships/hyperlink" Target="http://www.petersmagorinsky.net/About/PDF/Op-Ed/GGTSettles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yajc.com/blog/get-schooled/when-schools-mine-data-death-teacher-spirit-also-dies/wq6FRShIhUezHzIDEUpdjJ/" TargetMode="External"/><Relationship Id="rId11" Type="http://schemas.openxmlformats.org/officeDocument/2006/relationships/hyperlink" Target="http://www.petersmagorinsky.net/About/PDF/Op-Ed/Threat.html" TargetMode="External"/><Relationship Id="rId5" Type="http://schemas.openxmlformats.org/officeDocument/2006/relationships/hyperlink" Target="http://www.petersmagorinsky.net/About/PDF/Op-Ed/Relationships.html" TargetMode="External"/><Relationship Id="rId10" Type="http://schemas.openxmlformats.org/officeDocument/2006/relationships/hyperlink" Target="http://www.petersmagorinsky.net/About/PDF/Op-Ed/Normal.html" TargetMode="External"/><Relationship Id="rId4" Type="http://schemas.openxmlformats.org/officeDocument/2006/relationships/hyperlink" Target="http://www.petersmagorinsky.net/About/PDF/Op-Ed/DefineMeasureLiteracy.html" TargetMode="External"/><Relationship Id="rId9" Type="http://schemas.openxmlformats.org/officeDocument/2006/relationships/hyperlink" Target="http://www.petersmagorinsky.net/About/PDF/Op-Ed/Parkland.html" TargetMode="External"/><Relationship Id="rId14" Type="http://schemas.openxmlformats.org/officeDocument/2006/relationships/hyperlink" Target="http://www.petersmagorinsky.net/About/PDF/Op-Ed/100percent.html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Lectern_Pulpit.html" TargetMode="External"/><Relationship Id="rId13" Type="http://schemas.openxmlformats.org/officeDocument/2006/relationships/hyperlink" Target="http://www.petersmagorinsky.net/About/PDF/Op-Ed/ActiveShooter.html" TargetMode="External"/><Relationship Id="rId3" Type="http://schemas.openxmlformats.org/officeDocument/2006/relationships/hyperlink" Target="http://www.petersmagorinsky.net/About/PDF/Op-Ed/History.html" TargetMode="External"/><Relationship Id="rId7" Type="http://schemas.openxmlformats.org/officeDocument/2006/relationships/hyperlink" Target="http://www.petersmagorinsky.net/About/PDF/Op-Ed/ImprovingTeacherEd.html" TargetMode="External"/><Relationship Id="rId12" Type="http://schemas.openxmlformats.org/officeDocument/2006/relationships/hyperlink" Target="http://www.petersmagorinsky.net/About/PDF/Op-Ed/NAEP.html" TargetMode="External"/><Relationship Id="rId2" Type="http://schemas.openxmlformats.org/officeDocument/2006/relationships/hyperlink" Target="http://www.petersmagorinsky.net/About/PDF/Op-Ed/CultivatingRelationships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GGTJohns.html" TargetMode="External"/><Relationship Id="rId11" Type="http://schemas.openxmlformats.org/officeDocument/2006/relationships/hyperlink" Target="http://www.petersmagorinsky.net/About/PDF/Op-Ed/SchoolBunkers.html" TargetMode="External"/><Relationship Id="rId5" Type="http://schemas.openxmlformats.org/officeDocument/2006/relationships/hyperlink" Target="http://www.petersmagorinsky.net/About/PDF/Op-Ed/FreeSpeech.html" TargetMode="External"/><Relationship Id="rId15" Type="http://schemas.openxmlformats.org/officeDocument/2006/relationships/hyperlink" Target="http://www.petersmagorinsky.net/About/PDF/Op-Ed/MentalHealthHallCo.html" TargetMode="External"/><Relationship Id="rId10" Type="http://schemas.openxmlformats.org/officeDocument/2006/relationships/hyperlink" Target="http://www.petersmagorinsky.net/About/PDF/Op-Ed/SocialEmotional.html" TargetMode="External"/><Relationship Id="rId4" Type="http://schemas.openxmlformats.org/officeDocument/2006/relationships/hyperlink" Target="https://www.ajc.com/blog/get-schooled/opinion-easier-blame-teachers-for-achievement-gap-than-tackle-poverty/3BQtOo9xQ0V509RElqrq4K/" TargetMode="External"/><Relationship Id="rId9" Type="http://schemas.openxmlformats.org/officeDocument/2006/relationships/hyperlink" Target="http://www.petersmagorinsky.net/About/PDF/Op-Ed/KidsWontRead.html" TargetMode="External"/><Relationship Id="rId14" Type="http://schemas.openxmlformats.org/officeDocument/2006/relationships/hyperlink" Target="http://www.petersmagorinsky.net/About/PDF/Op-Ed/Incomplete.html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WhoWouldWant.html" TargetMode="External"/><Relationship Id="rId13" Type="http://schemas.openxmlformats.org/officeDocument/2006/relationships/hyperlink" Target="https://corwin-connect.com/2022/08/teaching-in-tough-times-addressing-a-different-sort-of-learning-loss/" TargetMode="External"/><Relationship Id="rId3" Type="http://schemas.openxmlformats.org/officeDocument/2006/relationships/hyperlink" Target="http://www.petersmagorinsky.net/About/PDF/Op-Ed/GGTLawrence.html" TargetMode="External"/><Relationship Id="rId7" Type="http://schemas.openxmlformats.org/officeDocument/2006/relationships/hyperlink" Target="https://www.ajc.com/education/get-schooled-blog/opinion-classrooms-play-defense-while-football-scores/72UOKT3OOZGJJOIGAFVVBZXUJA/" TargetMode="External"/><Relationship Id="rId12" Type="http://schemas.openxmlformats.org/officeDocument/2006/relationships/hyperlink" Target="http://www.petersmagorinsky.net/About/PDF/Op-Ed/Dyslexia.html" TargetMode="External"/><Relationship Id="rId2" Type="http://schemas.openxmlformats.org/officeDocument/2006/relationships/hyperlink" Target="http://www.petersmagorinsky.net/About/PDF/Op-Ed/Norton_Education_Upheaval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IdeologicalCurriculum.html" TargetMode="External"/><Relationship Id="rId11" Type="http://schemas.openxmlformats.org/officeDocument/2006/relationships/hyperlink" Target="http://www.petersmagorinsky.net/About/PDF/Op-Ed/WhiteSchools.html" TargetMode="External"/><Relationship Id="rId5" Type="http://schemas.openxmlformats.org/officeDocument/2006/relationships/hyperlink" Target="http://www.petersmagorinsky.net/About/PDF/Op-Ed/Pipeline.html" TargetMode="External"/><Relationship Id="rId15" Type="http://schemas.openxmlformats.org/officeDocument/2006/relationships/hyperlink" Target="http://www.petersmagorinsky.net/About/PDF/Op-Ed/RestorativeJustice.html" TargetMode="External"/><Relationship Id="rId10" Type="http://schemas.openxmlformats.org/officeDocument/2006/relationships/hyperlink" Target="http://www.petersmagorinsky.net/About/PDF/Op-Ed/CRTBounty.html" TargetMode="External"/><Relationship Id="rId4" Type="http://schemas.openxmlformats.org/officeDocument/2006/relationships/hyperlink" Target="http://www.petersmagorinsky.net/About/PDF/Op-Ed/Covid.html" TargetMode="External"/><Relationship Id="rId9" Type="http://schemas.openxmlformats.org/officeDocument/2006/relationships/hyperlink" Target="http://www.petersmagorinsky.net/About/PDF/Op-Ed/Tenure.html" TargetMode="External"/><Relationship Id="rId14" Type="http://schemas.openxmlformats.org/officeDocument/2006/relationships/hyperlink" Target="http://www.petersmagorinsky.net/About/PDF/Op-Ed/CellPhones.html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Pronouns.html" TargetMode="External"/><Relationship Id="rId13" Type="http://schemas.openxmlformats.org/officeDocument/2006/relationships/hyperlink" Target="https://www.petersmagorinsky.net/About/PDF/Op-Ed/DebateNotShout.html" TargetMode="External"/><Relationship Id="rId3" Type="http://schemas.openxmlformats.org/officeDocument/2006/relationships/hyperlink" Target="http://www.petersmagorinsky.net/About/PDF/Op-Ed/Presentism.html" TargetMode="External"/><Relationship Id="rId7" Type="http://schemas.openxmlformats.org/officeDocument/2006/relationships/hyperlink" Target="http://www.petersmagorinsky.net/About/PDF/Op-Ed/Miracles.html" TargetMode="External"/><Relationship Id="rId12" Type="http://schemas.openxmlformats.org/officeDocument/2006/relationships/hyperlink" Target="https://www.petersmagorinsky.net/About/PDF/Op-Ed/Legislature24.html" TargetMode="External"/><Relationship Id="rId2" Type="http://schemas.openxmlformats.org/officeDocument/2006/relationships/hyperlink" Target="http://www.petersmagorinsky.net/About/PDF/Op-Ed/SchoolFunding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Phonics.html" TargetMode="External"/><Relationship Id="rId11" Type="http://schemas.openxmlformats.org/officeDocument/2006/relationships/hyperlink" Target="http://www.petersmagorinsky.net/About/PDF/Op-Ed/Greece.html" TargetMode="External"/><Relationship Id="rId5" Type="http://schemas.openxmlformats.org/officeDocument/2006/relationships/hyperlink" Target="http://www.petersmagorinsky.net/About/PDF/Op-Ed/Curiosity.html" TargetMode="External"/><Relationship Id="rId15" Type="http://schemas.openxmlformats.org/officeDocument/2006/relationships/hyperlink" Target="https://www.petersmagorinsky.net/About/PDF/Op-Ed/ActionsNotStatements.html" TargetMode="External"/><Relationship Id="rId10" Type="http://schemas.openxmlformats.org/officeDocument/2006/relationships/hyperlink" Target="http://www.petersmagorinsky.net/About/PDF/Op-Ed/Putin.html" TargetMode="External"/><Relationship Id="rId4" Type="http://schemas.openxmlformats.org/officeDocument/2006/relationships/hyperlink" Target="http://www.petersmagorinsky.net/About/PDF/Op-Ed/Pools.html" TargetMode="External"/><Relationship Id="rId9" Type="http://schemas.openxmlformats.org/officeDocument/2006/relationships/hyperlink" Target="http://www.petersmagorinsky.net/About/PDF/Op-Ed/Absenteeism.html" TargetMode="External"/><Relationship Id="rId14" Type="http://schemas.openxmlformats.org/officeDocument/2006/relationships/hyperlink" Target="https://www.petersmagorinsky.net/About/PDF/Op-Ed/UniversityPresident.htm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smagorinsky.net/About/PDF/Op-Ed/ResponseToSuggs.html" TargetMode="External"/><Relationship Id="rId2" Type="http://schemas.openxmlformats.org/officeDocument/2006/relationships/hyperlink" Target="http://www.petersmagorinsky.net/About/PDF/Op-Ed/VeneerOfValidity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Op-Ed/Yall.html" TargetMode="External"/><Relationship Id="rId5" Type="http://schemas.openxmlformats.org/officeDocument/2006/relationships/hyperlink" Target="http://www.petersmagorinsky.net/About/PDF/Op-Ed/MakeCanadaGreat.html" TargetMode="External"/><Relationship Id="rId4" Type="http://schemas.openxmlformats.org/officeDocument/2006/relationships/hyperlink" Target="http://www.petersmagorinsky.net/About/PDF/Op-Ed/NAEP2025.html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jolle.coe.uga.edu/wp-content/uploads/2015/10/Smagorinsky-Book-Review-FINAL-fixed-links.pdf" TargetMode="External"/><Relationship Id="rId3" Type="http://schemas.openxmlformats.org/officeDocument/2006/relationships/hyperlink" Target="http://www.petersmagorinsky.net/About/PDF/AJE/AJE%20Review%20of%20Applebee.pdf" TargetMode="External"/><Relationship Id="rId7" Type="http://schemas.openxmlformats.org/officeDocument/2006/relationships/hyperlink" Target="http://www.petersmagorinsky.net/About/PDF/MCA/MCA2011-Daiute's%20Dynamics.pdf" TargetMode="External"/><Relationship Id="rId2" Type="http://schemas.openxmlformats.org/officeDocument/2006/relationships/hyperlink" Target="http://www.jaconlinejournal.com/archives/vol13.2/smagorinsky-reading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ersmagorinsky.net/About/PDF/ER/EdResearcher%20Tobin%20&amp;%20Kincheloe--Response%20to%20Leech.pdf" TargetMode="External"/><Relationship Id="rId5" Type="http://schemas.openxmlformats.org/officeDocument/2006/relationships/hyperlink" Target="http://www.petersmagorinsky.net/About/PDF/ER/EdResearcher%20Tobin%20&amp;%20Kincheloe.pdf" TargetMode="External"/><Relationship Id="rId4" Type="http://schemas.openxmlformats.org/officeDocument/2006/relationships/hyperlink" Target="http://www.petersmagorinsky.net/About/PDF/AW/Assessing%20Writing--Review%20of%20Straub.pdf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uzzsprout.com/1338925/6894080" TargetMode="External"/><Relationship Id="rId13" Type="http://schemas.openxmlformats.org/officeDocument/2006/relationships/hyperlink" Target="http://vimeo.com/groups/chat/videos/34706097" TargetMode="External"/><Relationship Id="rId3" Type="http://schemas.openxmlformats.org/officeDocument/2006/relationships/hyperlink" Target="http://www.petersmagorinsky.net/Podcasts/WPRB_2.mp3" TargetMode="External"/><Relationship Id="rId7" Type="http://schemas.openxmlformats.org/officeDocument/2006/relationships/hyperlink" Target="http://www.petersmagorinsky.net/Podcasts/SchooledThePodcast.mp3" TargetMode="External"/><Relationship Id="rId12" Type="http://schemas.openxmlformats.org/officeDocument/2006/relationships/hyperlink" Target="http://www.youtube.com/watch?v=d0MA0Kq1ALw&amp;sns=em" TargetMode="External"/><Relationship Id="rId2" Type="http://schemas.openxmlformats.org/officeDocument/2006/relationships/hyperlink" Target="http://www.petersmagorinsky.net/Podcasts/WPRB_1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nnoteworthy.com/podcasts/schooled-the-podcast/episode/neurodiversity" TargetMode="External"/><Relationship Id="rId11" Type="http://schemas.openxmlformats.org/officeDocument/2006/relationships/hyperlink" Target="http://vimeo.com/14844396" TargetMode="External"/><Relationship Id="rId5" Type="http://schemas.openxmlformats.org/officeDocument/2006/relationships/hyperlink" Target="http://www.petersmagorinsky.net/Podcasts/PS_Holzman_Updrafts2016" TargetMode="External"/><Relationship Id="rId15" Type="http://schemas.openxmlformats.org/officeDocument/2006/relationships/hyperlink" Target="http://www.youtube.com/watch?v=wPl9HIcTEIo" TargetMode="External"/><Relationship Id="rId10" Type="http://schemas.openxmlformats.org/officeDocument/2006/relationships/hyperlink" Target="http://www.petersmagorinsky.net/Podcasts/RonShow2025.wav" TargetMode="External"/><Relationship Id="rId4" Type="http://schemas.openxmlformats.org/officeDocument/2006/relationships/hyperlink" Target="http://www.petersmagorinsky.net/Podcasts/ESI_Peter_Smagorinsky2-5-14.mp3" TargetMode="External"/><Relationship Id="rId9" Type="http://schemas.openxmlformats.org/officeDocument/2006/relationships/hyperlink" Target="http://www.petersmagorinsky.net/Podcasts/ClassroomCaffeine.mp3" TargetMode="External"/><Relationship Id="rId14" Type="http://schemas.openxmlformats.org/officeDocument/2006/relationships/hyperlink" Target="http://www.petersmagorinsky.net/Podcasts/Concepts.mp4" TargetMode="Externa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Sage/SmagorinskyMaster.mov" TargetMode="External"/><Relationship Id="rId13" Type="http://schemas.openxmlformats.org/officeDocument/2006/relationships/hyperlink" Target="https://www.youtube.com/watch?v=C95wpdzEt_E&amp;list=PLEK3JV1Ux_5XSL5nLcnC1cQp2m8lqUVs9&amp;index=25" TargetMode="External"/><Relationship Id="rId18" Type="http://schemas.openxmlformats.org/officeDocument/2006/relationships/hyperlink" Target="https://www.youtube.com/watch?v=344MQeODScY" TargetMode="External"/><Relationship Id="rId3" Type="http://schemas.openxmlformats.org/officeDocument/2006/relationships/hyperlink" Target="http://www.petersmagorinsky.net/Podcasts/ConceptionsofTeaching.mp4" TargetMode="External"/><Relationship Id="rId7" Type="http://schemas.openxmlformats.org/officeDocument/2006/relationships/hyperlink" Target="http://www.petersmagorinsky.net/About/PDF/Sage/Smagorinsky_methods.mp4" TargetMode="External"/><Relationship Id="rId12" Type="http://schemas.openxmlformats.org/officeDocument/2006/relationships/hyperlink" Target="http://www.petersmagorinsky.net/Podcasts/CulturalWaysofThinking.mp4" TargetMode="External"/><Relationship Id="rId17" Type="http://schemas.openxmlformats.org/officeDocument/2006/relationships/hyperlink" Target="https://www.youtube.com/watch?v=6cqcGYUZVsg" TargetMode="External"/><Relationship Id="rId2" Type="http://schemas.openxmlformats.org/officeDocument/2006/relationships/hyperlink" Target="http://youtu.be/tfZrl0DbhmQ" TargetMode="External"/><Relationship Id="rId16" Type="http://schemas.openxmlformats.org/officeDocument/2006/relationships/hyperlink" Target="http://www.petersmagorinsky.net/Podcasts/QualitativeResearchInterview_Dodge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.sagepub.com/video/the-method-section-as-conceptual-epicenter" TargetMode="External"/><Relationship Id="rId11" Type="http://schemas.openxmlformats.org/officeDocument/2006/relationships/hyperlink" Target="https://www.youtube.com/watch?v=YapDsCQQnBo&amp;list=PLEK3JV1Ux_5Urr1tRra4vRC5rW5oXqmq4&amp;index=2" TargetMode="External"/><Relationship Id="rId5" Type="http://schemas.openxmlformats.org/officeDocument/2006/relationships/hyperlink" Target="http://www.petersmagorinsky.net/Podcasts/SupportingNewTeachers.mp4" TargetMode="External"/><Relationship Id="rId15" Type="http://schemas.openxmlformats.org/officeDocument/2006/relationships/hyperlink" Target="https://youtu.be/W32RuqUgoVM" TargetMode="External"/><Relationship Id="rId10" Type="http://schemas.openxmlformats.org/officeDocument/2006/relationships/hyperlink" Target="http://smago.coe.uga.edu/Podcast/MasteringMentorshipInterview_PS2017.mp4" TargetMode="External"/><Relationship Id="rId19" Type="http://schemas.openxmlformats.org/officeDocument/2006/relationships/hyperlink" Target="http://www.petersmagorinsky.net/Podcasts/BillGriffin.mp4" TargetMode="External"/><Relationship Id="rId4" Type="http://schemas.openxmlformats.org/officeDocument/2006/relationships/hyperlink" Target="http://youtu.be/n2oyoLBHx1k" TargetMode="External"/><Relationship Id="rId9" Type="http://schemas.openxmlformats.org/officeDocument/2006/relationships/hyperlink" Target="https://mediaspace.msu.edu/media/1_e9w2v4r1" TargetMode="External"/><Relationship Id="rId14" Type="http://schemas.openxmlformats.org/officeDocument/2006/relationships/hyperlink" Target="http://www.petersmagorinsky.net/Podcasts/Insights.mp4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Podcasts/JimArnoldInterviewPart1.mp4" TargetMode="External"/><Relationship Id="rId3" Type="http://schemas.openxmlformats.org/officeDocument/2006/relationships/hyperlink" Target="http://www.petersmagorinsky.net/Podcasts/Guadalajara2022.mp4" TargetMode="External"/><Relationship Id="rId7" Type="http://schemas.openxmlformats.org/officeDocument/2006/relationships/hyperlink" Target="https://www.youtube.com/watch?v=oAe54hTVLas" TargetMode="External"/><Relationship Id="rId2" Type="http://schemas.openxmlformats.org/officeDocument/2006/relationships/hyperlink" Target="http://www.petersmagorinsky.net/Podcasts/Brazil.mp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SgO3JXgNKC0" TargetMode="External"/><Relationship Id="rId11" Type="http://schemas.openxmlformats.org/officeDocument/2006/relationships/hyperlink" Target="http://www.petersmagorinsky.net/Podcasts/Arnold_Smagorinsky3_27_24AudioOnly.m4A" TargetMode="External"/><Relationship Id="rId5" Type="http://schemas.openxmlformats.org/officeDocument/2006/relationships/hyperlink" Target="http://www.petersmagorinsky.net/Podcasts/CHR_Lifetime.mp4" TargetMode="External"/><Relationship Id="rId10" Type="http://schemas.openxmlformats.org/officeDocument/2006/relationships/hyperlink" Target="http://www.petersmagorinsky.net/Podcasts/Arnold_Smagorinsky3_27_24.mp4" TargetMode="External"/><Relationship Id="rId4" Type="http://schemas.openxmlformats.org/officeDocument/2006/relationships/hyperlink" Target="http://www.petersmagorinsky.net/Podcasts/Vygotsky_Argumentation.mp4" TargetMode="External"/><Relationship Id="rId9" Type="http://schemas.openxmlformats.org/officeDocument/2006/relationships/hyperlink" Target="http://www.petersmagorinsky.net/Podcasts/JimArnoldInterviewPart2.mp4" TargetMode="Externa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smagorinsky.net/About/PDF/Op-Ed/Taking_it_to_the_street_A_modest_proposal.html" TargetMode="External"/><Relationship Id="rId3" Type="http://schemas.openxmlformats.org/officeDocument/2006/relationships/hyperlink" Target="https://www.ajc.com/education/get-schooled-blog/opinion-let-ai-teach-class-bots-write-essays-and-computers-grade-them/WQPPNZYWTVEWDFHNVSYVW3YXYE/" TargetMode="External"/><Relationship Id="rId7" Type="http://schemas.openxmlformats.org/officeDocument/2006/relationships/hyperlink" Target="http://www.petersmagorinsky.net/About/PDF/Op-Ed/Acronyms.html" TargetMode="External"/><Relationship Id="rId2" Type="http://schemas.openxmlformats.org/officeDocument/2006/relationships/hyperlink" Target="https://radicalscholarship.com/2024/03/28/guest-post-a-modest-proposal-from-peter-smagorinsk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etersmagorinsky.net/About/PDF/Fiction/Pangyrus.pdf" TargetMode="External"/><Relationship Id="rId11" Type="http://schemas.openxmlformats.org/officeDocument/2006/relationships/hyperlink" Target="http://www.petersmagorinsky.net/About/PDF/Fiction/Bold_Man.pdf.pdf" TargetMode="External"/><Relationship Id="rId5" Type="http://schemas.openxmlformats.org/officeDocument/2006/relationships/hyperlink" Target="http://www.petersmagorinsky.net/About/PDF/Op-Ed/FloridaMath.html" TargetMode="External"/><Relationship Id="rId10" Type="http://schemas.openxmlformats.org/officeDocument/2006/relationships/hyperlink" Target="http://www.petersmagorinsky.net/About/PDF/%20Fiction%20/BelmontEl.pdf" TargetMode="External"/><Relationship Id="rId4" Type="http://schemas.openxmlformats.org/officeDocument/2006/relationships/hyperlink" Target="https://www.ajc.com/education/get-schooled-blog/opinion-no-college-degree-you-can-be-a-teacher-in-some-states-anyway/VAXCTZOVQFBOHLRPJVUND6PE7A/?fbclid=IwAR0pC6_wUQ6gU3hDznjxrfWKoDyP6C3or3n9eEE9fcLX8XXIa3NsjPJz1nA" TargetMode="External"/><Relationship Id="rId9" Type="http://schemas.openxmlformats.org/officeDocument/2006/relationships/hyperlink" Target="http://www.petersmagorinsky.net/About/PDF/%20Fiction/Office_of_the_Principal_JIR1984.jpg" TargetMode="Externa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tersmagorinsky.net/About/PDF/EnglishToday/EnglishToday1979_1.pdf" TargetMode="External"/><Relationship Id="rId13" Type="http://schemas.openxmlformats.org/officeDocument/2006/relationships/hyperlink" Target="https://www.petersmagorinsky.net/About/PDF/EnglishToday/EnglishToday1978_8.pdf" TargetMode="External"/><Relationship Id="rId18" Type="http://schemas.openxmlformats.org/officeDocument/2006/relationships/hyperlink" Target="https://www.petersmagorinsky.net/About/PDF/EnglishToday/EnglishToday1978_3.pdf" TargetMode="External"/><Relationship Id="rId3" Type="http://schemas.openxmlformats.org/officeDocument/2006/relationships/hyperlink" Target="https://www.nobelprize.org/prizes/physics/2021/manabe/facts/" TargetMode="External"/><Relationship Id="rId21" Type="http://schemas.openxmlformats.org/officeDocument/2006/relationships/hyperlink" Target="https://www.petersmagorinsky.net/About/PDF/EnglishToday/EnglishToday1977_12.pdf" TargetMode="External"/><Relationship Id="rId7" Type="http://schemas.openxmlformats.org/officeDocument/2006/relationships/hyperlink" Target="https://www.petersmagorinsky.net/About/PDF/EnglishToday/EnglishToday1979_2.pdf" TargetMode="External"/><Relationship Id="rId12" Type="http://schemas.openxmlformats.org/officeDocument/2006/relationships/hyperlink" Target="https://www.petersmagorinsky.net/About/PDF/EnglishToday/EnglishToday1978_9.pdf" TargetMode="External"/><Relationship Id="rId17" Type="http://schemas.openxmlformats.org/officeDocument/2006/relationships/hyperlink" Target="https://www.petersmagorinsky.net/About/PDF/EnglishToday/EnglishToday1978_4.pdf" TargetMode="External"/><Relationship Id="rId2" Type="http://schemas.openxmlformats.org/officeDocument/2006/relationships/hyperlink" Target="https://www.petersmagorinsky.net/About/Dad/JosephSmagorinsky.html" TargetMode="External"/><Relationship Id="rId16" Type="http://schemas.openxmlformats.org/officeDocument/2006/relationships/hyperlink" Target="https://www.petersmagorinsky.net/About/PDF/EnglishToday/EnglishToday1978_5.pdf" TargetMode="External"/><Relationship Id="rId20" Type="http://schemas.openxmlformats.org/officeDocument/2006/relationships/hyperlink" Target="https://www.petersmagorinsky.net/About/PDF/EnglishToday/EnglishToday1978_1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etersmagorinsky.net/About/PDF/EnglishToday/EnglishToday1979_3.pdf" TargetMode="External"/><Relationship Id="rId11" Type="http://schemas.openxmlformats.org/officeDocument/2006/relationships/hyperlink" Target="https://www.petersmagorinsky.net/About/PDF/EnglishToday/EnglishToday1978_10.pdf" TargetMode="External"/><Relationship Id="rId5" Type="http://schemas.openxmlformats.org/officeDocument/2006/relationships/hyperlink" Target="https://www.petersmagorinsky.net/About/PDF/EnglishToday/EnglishToday1979_4.pdf" TargetMode="External"/><Relationship Id="rId15" Type="http://schemas.openxmlformats.org/officeDocument/2006/relationships/hyperlink" Target="https://www.petersmagorinsky.net/About/PDF/EnglishToday/EnglishToday1978_6.pdf" TargetMode="External"/><Relationship Id="rId10" Type="http://schemas.openxmlformats.org/officeDocument/2006/relationships/hyperlink" Target="https://www.petersmagorinsky.net/About/PDF/EnglishToday/EnglishToday1978_11.pdf" TargetMode="External"/><Relationship Id="rId19" Type="http://schemas.openxmlformats.org/officeDocument/2006/relationships/hyperlink" Target="https://www.petersmagorinsky.net/About/PDF/EnglishToday/EnglishToday1978_2.pdf" TargetMode="External"/><Relationship Id="rId4" Type="http://schemas.openxmlformats.org/officeDocument/2006/relationships/hyperlink" Target="https://www.petersmagorinsky.net/About/PDF/EnglishToday/EnglishToday1979_5.pdf" TargetMode="External"/><Relationship Id="rId9" Type="http://schemas.openxmlformats.org/officeDocument/2006/relationships/hyperlink" Target="https://www.petersmagorinsky.net/About/PDF/EnglishToday/EnglishToday1978_12.pdf" TargetMode="External"/><Relationship Id="rId14" Type="http://schemas.openxmlformats.org/officeDocument/2006/relationships/hyperlink" Target="https://www.petersmagorinsky.net/About/PDF/EnglishToday/EnglishToday1978_7.pdf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tersmagorinsky.net/About/PDF/EnglishToday/EnglishToday1977_4.pdf" TargetMode="External"/><Relationship Id="rId3" Type="http://schemas.openxmlformats.org/officeDocument/2006/relationships/hyperlink" Target="https://www.petersmagorinsky.net/About/PDF/EnglishToday/EnglishToday1977_10.pdf" TargetMode="External"/><Relationship Id="rId7" Type="http://schemas.openxmlformats.org/officeDocument/2006/relationships/hyperlink" Target="https://www.petersmagorinsky.net/About/PDF/EnglishToday/EnglishToday1977_5.pdf" TargetMode="External"/><Relationship Id="rId2" Type="http://schemas.openxmlformats.org/officeDocument/2006/relationships/hyperlink" Target="https://www.petersmagorinsky.net/About/PDF/EnglishToday/EnglishToday1977_11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etersmagorinsky.net/About/PDF/EnglishToday/EnglishToday1977_7.pdf" TargetMode="External"/><Relationship Id="rId5" Type="http://schemas.openxmlformats.org/officeDocument/2006/relationships/hyperlink" Target="https://www.petersmagorinsky.net/About/PDF/EnglishToday/EnglishToday1977_8.pdf" TargetMode="External"/><Relationship Id="rId10" Type="http://schemas.openxmlformats.org/officeDocument/2006/relationships/hyperlink" Target="https://www.petersmagorinsky.net/About/PDF/EnglishToday/EnglishToday1976_12.pdf" TargetMode="External"/><Relationship Id="rId4" Type="http://schemas.openxmlformats.org/officeDocument/2006/relationships/hyperlink" Target="https://www.petersmagorinsky.net/About/PDF/EnglishToday/EnglishToday1977_9.pdf" TargetMode="External"/><Relationship Id="rId9" Type="http://schemas.openxmlformats.org/officeDocument/2006/relationships/hyperlink" Target="https://www.petersmagorinsky.net/About/PDF/EnglishToday/EnglishToday1977_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62000"/>
            <a:ext cx="7772400" cy="19751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Peter Smagorinsky</a:t>
            </a:r>
            <a:br>
              <a:rPr lang="en-US" dirty="0"/>
            </a:br>
            <a:r>
              <a:rPr lang="en-US" i="1" dirty="0"/>
              <a:t>Pubs Crawling: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A Thematic Overview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971800"/>
            <a:ext cx="1409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05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1B93C-AEC8-46C1-B2A6-8EB88188C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6D53-E9D6-422F-8571-5EE5D5A29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7467600" cy="5059363"/>
          </a:xfrm>
        </p:spPr>
        <p:txBody>
          <a:bodyPr>
            <a:normAutofit fontScale="85000" lnSpcReduction="20000"/>
          </a:bodyPr>
          <a:lstStyle/>
          <a:p>
            <a:r>
              <a:rPr lang="en-US" sz="1400" dirty="0">
                <a:hlinkClick r:id="rId2" action="ppaction://hlinksldjump"/>
              </a:rPr>
              <a:t>Practice-oriented Books</a:t>
            </a:r>
            <a:endParaRPr lang="en-US" sz="1400" dirty="0"/>
          </a:p>
          <a:p>
            <a:r>
              <a:rPr lang="en-US" sz="1400" dirty="0">
                <a:hlinkClick r:id="rId3" action="ppaction://hlinksldjump"/>
              </a:rPr>
              <a:t>Practice-oriented Articles and Chapters</a:t>
            </a:r>
            <a:endParaRPr lang="en-US" sz="1400" dirty="0"/>
          </a:p>
          <a:p>
            <a:r>
              <a:rPr lang="en-US" sz="1400" dirty="0">
                <a:hlinkClick r:id="rId4" action="ppaction://hlinksldjump"/>
              </a:rPr>
              <a:t>Teacher Education &amp; Development: Books</a:t>
            </a:r>
            <a:endParaRPr lang="en-US" sz="1400" dirty="0"/>
          </a:p>
          <a:p>
            <a:r>
              <a:rPr lang="en-US" sz="1400" dirty="0">
                <a:hlinkClick r:id="rId5" action="ppaction://hlinksldjump"/>
              </a:rPr>
              <a:t>Teacher Education &amp; Development: Research Reports</a:t>
            </a:r>
            <a:endParaRPr lang="en-US" sz="1400" dirty="0"/>
          </a:p>
          <a:p>
            <a:r>
              <a:rPr lang="en-US" sz="1400" dirty="0">
                <a:hlinkClick r:id="rId6" action="ppaction://hlinksldjump"/>
              </a:rPr>
              <a:t>Teacher Education: Conceptual Papers</a:t>
            </a:r>
            <a:endParaRPr lang="en-US" sz="1400" dirty="0"/>
          </a:p>
          <a:p>
            <a:r>
              <a:rPr lang="en-US" sz="1400" dirty="0">
                <a:hlinkClick r:id="rId7" action="ppaction://hlinksldjump"/>
              </a:rPr>
              <a:t>Books on Vygotsky</a:t>
            </a:r>
            <a:endParaRPr lang="en-US" sz="1400" dirty="0"/>
          </a:p>
          <a:p>
            <a:r>
              <a:rPr lang="en-US" sz="1400" dirty="0">
                <a:hlinkClick r:id="rId8" action="ppaction://hlinksldjump"/>
              </a:rPr>
              <a:t>Research on Literacy, broadly speaking: Books</a:t>
            </a:r>
            <a:endParaRPr lang="en-US" sz="1400" dirty="0"/>
          </a:p>
          <a:p>
            <a:r>
              <a:rPr lang="en-US" sz="1400" dirty="0">
                <a:hlinkClick r:id="rId9" action="ppaction://hlinksldjump"/>
              </a:rPr>
              <a:t>Research on Literacy, broadly speaking: Articles and Chapters</a:t>
            </a:r>
            <a:endParaRPr lang="en-US" sz="1400" dirty="0"/>
          </a:p>
          <a:p>
            <a:r>
              <a:rPr lang="en-US" sz="1400" dirty="0">
                <a:hlinkClick r:id="rId10" action="ppaction://hlinksldjump"/>
              </a:rPr>
              <a:t>Writing Research: Books</a:t>
            </a:r>
            <a:endParaRPr lang="en-US" sz="1400" dirty="0"/>
          </a:p>
          <a:p>
            <a:r>
              <a:rPr lang="en-US" sz="1400" dirty="0">
                <a:hlinkClick r:id="rId11" action="ppaction://hlinksldjump"/>
              </a:rPr>
              <a:t>Writing Research: Articles and Chapters</a:t>
            </a:r>
            <a:endParaRPr lang="en-US" sz="1400" dirty="0"/>
          </a:p>
          <a:p>
            <a:r>
              <a:rPr lang="en-US" sz="1400" dirty="0">
                <a:hlinkClick r:id="rId12" action="ppaction://hlinksldjump"/>
              </a:rPr>
              <a:t>Research on Nonverbal Composing</a:t>
            </a:r>
            <a:endParaRPr lang="en-US" sz="1400" dirty="0"/>
          </a:p>
          <a:p>
            <a:r>
              <a:rPr lang="en-US" sz="1400" dirty="0">
                <a:hlinkClick r:id="rId13" action="ppaction://hlinksldjump"/>
              </a:rPr>
              <a:t>The Teaching and Learning of Literature</a:t>
            </a:r>
            <a:endParaRPr lang="en-US" sz="1400" dirty="0"/>
          </a:p>
          <a:p>
            <a:r>
              <a:rPr lang="en-US" sz="1400" dirty="0">
                <a:hlinkClick r:id="rId14" action="ppaction://hlinksldjump"/>
              </a:rPr>
              <a:t>Social Processes In and Out of Classrooms</a:t>
            </a:r>
            <a:endParaRPr lang="en-US" sz="1400" dirty="0"/>
          </a:p>
          <a:p>
            <a:r>
              <a:rPr lang="en-US" sz="1400" dirty="0">
                <a:hlinkClick r:id="rId15" action="ppaction://hlinksldjump"/>
              </a:rPr>
              <a:t>Research Methodology: Articles and Chapters</a:t>
            </a:r>
            <a:endParaRPr lang="en-US" sz="1400" dirty="0"/>
          </a:p>
          <a:p>
            <a:r>
              <a:rPr lang="en-US" sz="1400" dirty="0">
                <a:hlinkClick r:id="rId16" action="ppaction://hlinksldjump"/>
              </a:rPr>
              <a:t>Mental Health</a:t>
            </a:r>
            <a:endParaRPr lang="en-US" sz="1400" dirty="0"/>
          </a:p>
          <a:p>
            <a:r>
              <a:rPr lang="en-US" sz="1400" dirty="0">
                <a:hlinkClick r:id="rId17" action="ppaction://hlinksldjump"/>
              </a:rPr>
              <a:t>Service-Learning</a:t>
            </a:r>
            <a:endParaRPr lang="en-US" sz="1400" dirty="0"/>
          </a:p>
          <a:p>
            <a:r>
              <a:rPr lang="en-US" sz="1400" dirty="0">
                <a:hlinkClick r:id="rId18" action="ppaction://hlinksldjump"/>
              </a:rPr>
              <a:t>Character Education</a:t>
            </a:r>
            <a:endParaRPr lang="en-US" sz="1400" dirty="0"/>
          </a:p>
          <a:p>
            <a:r>
              <a:rPr lang="en-US" sz="1400" dirty="0">
                <a:hlinkClick r:id="rId19" action="ppaction://hlinksldjump"/>
              </a:rPr>
              <a:t>Policy and Standards Publications</a:t>
            </a:r>
            <a:endParaRPr lang="en-US" sz="1400" dirty="0"/>
          </a:p>
          <a:p>
            <a:r>
              <a:rPr lang="en-US" sz="1400" dirty="0">
                <a:hlinkClick r:id="rId20" action="ppaction://hlinksldjump"/>
              </a:rPr>
              <a:t>Autobiographical Essays</a:t>
            </a:r>
            <a:endParaRPr lang="en-US" sz="1400" dirty="0"/>
          </a:p>
          <a:p>
            <a:r>
              <a:rPr lang="en-US" sz="1400" dirty="0">
                <a:hlinkClick r:id="rId20" action="ppaction://hlinksldjump"/>
              </a:rPr>
              <a:t>Biographical Essays</a:t>
            </a:r>
            <a:endParaRPr lang="en-US" sz="1400" dirty="0"/>
          </a:p>
          <a:p>
            <a:r>
              <a:rPr lang="en-US" sz="1400" dirty="0">
                <a:hlinkClick r:id="rId21" action="ppaction://hlinksldjump"/>
              </a:rPr>
              <a:t>Book Forewords</a:t>
            </a:r>
            <a:endParaRPr lang="en-US" sz="1400" dirty="0"/>
          </a:p>
          <a:p>
            <a:r>
              <a:rPr lang="en-US" sz="1400" dirty="0">
                <a:hlinkClick r:id="rId22" action="ppaction://hlinksldjump"/>
              </a:rPr>
              <a:t>Public Essays</a:t>
            </a:r>
            <a:endParaRPr lang="en-US" sz="1400" dirty="0"/>
          </a:p>
          <a:p>
            <a:r>
              <a:rPr lang="en-US" sz="1400" dirty="0">
                <a:hlinkClick r:id="rId23" action="ppaction://hlinksldjump"/>
              </a:rPr>
              <a:t>Book Reviews</a:t>
            </a:r>
            <a:endParaRPr lang="en-US" sz="1400" dirty="0"/>
          </a:p>
          <a:p>
            <a:r>
              <a:rPr lang="en-US" sz="1400" dirty="0">
                <a:hlinkClick r:id="rId24" action="ppaction://hlinksldjump"/>
              </a:rPr>
              <a:t>Podcasts, Lectures, and Interviews</a:t>
            </a:r>
            <a:endParaRPr lang="en-US" sz="1400" dirty="0"/>
          </a:p>
          <a:p>
            <a:r>
              <a:rPr lang="en-US" sz="1400" dirty="0">
                <a:hlinkClick r:id="rId25" action="ppaction://hlinksldjump"/>
              </a:rPr>
              <a:t>Fiction and Satire</a:t>
            </a:r>
            <a:endParaRPr lang="en-US" sz="1400" dirty="0"/>
          </a:p>
          <a:p>
            <a:r>
              <a:rPr lang="en-US" sz="1400" i="1" dirty="0">
                <a:hlinkClick r:id="rId26" action="ppaction://hlinkfile"/>
              </a:rPr>
              <a:t>English Today </a:t>
            </a:r>
            <a:r>
              <a:rPr lang="en-US" sz="1400" dirty="0">
                <a:hlinkClick r:id="rId26" action="ppaction://hlinkfile"/>
              </a:rPr>
              <a:t>Magazine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2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0175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effectLst/>
              </a:rPr>
              <a:t>Practice-Oriented Books</a:t>
            </a:r>
            <a:br>
              <a:rPr lang="en-US" dirty="0"/>
            </a:br>
            <a:endParaRPr lang="en-US" dirty="0"/>
          </a:p>
        </p:txBody>
      </p:sp>
      <p:pic>
        <p:nvPicPr>
          <p:cNvPr id="1040" name="Picture 1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18" y="3610669"/>
            <a:ext cx="1604256" cy="2061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0" name="Picture 56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4" r="11563"/>
          <a:stretch/>
        </p:blipFill>
        <p:spPr bwMode="auto">
          <a:xfrm>
            <a:off x="4223080" y="1311888"/>
            <a:ext cx="1440874" cy="191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1" name="Picture 57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17" y="729087"/>
            <a:ext cx="16954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2" name="Picture 58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474" y="3183715"/>
            <a:ext cx="1578630" cy="193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3" name="Picture 59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360" y="3804851"/>
            <a:ext cx="1461308" cy="176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" t="4016" r="12190" b="11569"/>
          <a:stretch/>
        </p:blipFill>
        <p:spPr>
          <a:xfrm>
            <a:off x="285046" y="898371"/>
            <a:ext cx="1459346" cy="18010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" t="2828" r="15176" b="3973"/>
          <a:stretch/>
        </p:blipFill>
        <p:spPr>
          <a:xfrm>
            <a:off x="5829135" y="767919"/>
            <a:ext cx="1295401" cy="1978846"/>
          </a:xfrm>
          <a:prstGeom prst="rect">
            <a:avLst/>
          </a:prstGeom>
        </p:spPr>
      </p:pic>
      <p:pic>
        <p:nvPicPr>
          <p:cNvPr id="1028" name="Picture 4" descr="Teaching English by Design, Second Edition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30" y="3639050"/>
            <a:ext cx="1578630" cy="198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4CA2452-5CAB-410B-9ED7-CF59CEF4BB27}"/>
              </a:ext>
            </a:extLst>
          </p:cNvPr>
          <p:cNvSpPr/>
          <p:nvPr/>
        </p:nvSpPr>
        <p:spPr>
          <a:xfrm>
            <a:off x="304800" y="5700086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-457200" algn="l"/>
              </a:tabLst>
            </a:pPr>
            <a:r>
              <a:rPr lang="en-US" dirty="0">
                <a:latin typeface="Times New Roman" panose="02020603050405020304" pitchFamily="18" charset="0"/>
                <a:ea typeface="Cambria Math" panose="02040503050406030204" pitchFamily="18" charset="0"/>
                <a:cs typeface="Courier"/>
              </a:rPr>
              <a:t>	</a:t>
            </a:r>
            <a:endParaRPr lang="en-US" dirty="0">
              <a:latin typeface="Courier"/>
              <a:ea typeface="Cambria Math" panose="02040503050406030204" pitchFamily="18" charset="0"/>
              <a:cs typeface="Courier"/>
            </a:endParaRPr>
          </a:p>
        </p:txBody>
      </p:sp>
      <p:pic>
        <p:nvPicPr>
          <p:cNvPr id="1026" name="Picture 2" descr="Teaching Literacy in Troubled Times">
            <a:hlinkClick r:id="rId17"/>
            <a:extLst>
              <a:ext uri="{FF2B5EF4-FFF2-40B4-BE49-F238E27FC236}">
                <a16:creationId xmlns:a16="http://schemas.microsoft.com/office/drawing/2014/main" id="{916EA83E-39F2-6FF5-9080-1074B2E29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898" y="1603008"/>
            <a:ext cx="14287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06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30" y="228600"/>
            <a:ext cx="1341120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8" t="2297" r="16424"/>
          <a:stretch/>
        </p:blipFill>
        <p:spPr bwMode="auto">
          <a:xfrm>
            <a:off x="2133600" y="4784818"/>
            <a:ext cx="1397603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8095"/>
            <a:ext cx="1371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1137" r="16000"/>
          <a:stretch/>
        </p:blipFill>
        <p:spPr bwMode="auto">
          <a:xfrm>
            <a:off x="609600" y="2901460"/>
            <a:ext cx="1335283" cy="210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2" name="Picture 36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618" y="1752600"/>
            <a:ext cx="2150702" cy="2699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3" name="Picture 37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85" y="4572000"/>
            <a:ext cx="1341120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96972" y="228600"/>
            <a:ext cx="38959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Practice-Oriented Books</a:t>
            </a:r>
          </a:p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(continued)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451481"/>
            <a:ext cx="13049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6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2618" y="-46167"/>
            <a:ext cx="63156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Practice-Oriented Articles and Chapters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4400" y="323165"/>
            <a:ext cx="7467600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Smagorinsky, P., &amp; </a:t>
            </a:r>
            <a:r>
              <a:rPr lang="en-US" sz="1400" dirty="0" err="1"/>
              <a:t>Slaby</a:t>
            </a:r>
            <a:r>
              <a:rPr lang="en-US" sz="1400" dirty="0"/>
              <a:t>, J. (1986). A vocabulary bonus. </a:t>
            </a:r>
            <a:r>
              <a:rPr lang="en-US" sz="1400" i="1" dirty="0"/>
              <a:t>Illinois English Bulletin, 73</a:t>
            </a:r>
            <a:r>
              <a:rPr lang="en-US" sz="1400" dirty="0"/>
              <a:t>(2), 52-55.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(1989). Small groups: A new dimension in learning. </a:t>
            </a:r>
            <a:r>
              <a:rPr lang="en-US" sz="1400" i="1" dirty="0">
                <a:hlinkClick r:id="rId2"/>
              </a:rPr>
              <a:t>English Journal, 78</a:t>
            </a:r>
            <a:r>
              <a:rPr lang="en-US" sz="1400" dirty="0">
                <a:hlinkClick r:id="rId2"/>
              </a:rPr>
              <a:t>(2), 67-70. </a:t>
            </a:r>
            <a:endParaRPr lang="en-US" sz="1400" dirty="0"/>
          </a:p>
          <a:p>
            <a:r>
              <a:rPr lang="en-US" sz="1400" dirty="0"/>
              <a:t>	Smagorinsky, P. (1990). Developing the social conscience through literature. In P. Phelan (Ed.) </a:t>
            </a:r>
            <a:r>
              <a:rPr lang="en-US" sz="1400" i="1" dirty="0"/>
              <a:t>Literature and life: Making connections: Classroom practices in the teaching of English, Vol. 25</a:t>
            </a:r>
            <a:r>
              <a:rPr lang="en-US" sz="1400" dirty="0"/>
              <a:t> (pp. 13-18). Urbana, IL: National Council of Teachers of English.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(1991). The aware audience: Role-playing peer response groups. </a:t>
            </a:r>
            <a:r>
              <a:rPr lang="en-US" sz="1400" i="1" dirty="0">
                <a:hlinkClick r:id="rId3"/>
              </a:rPr>
              <a:t>English Journal, 80</a:t>
            </a:r>
            <a:r>
              <a:rPr lang="en-US" sz="1400" dirty="0">
                <a:hlinkClick r:id="rId3"/>
              </a:rPr>
              <a:t>(5), 35-40.</a:t>
            </a:r>
            <a:endParaRPr lang="en-US" sz="1400" dirty="0"/>
          </a:p>
          <a:p>
            <a:r>
              <a:rPr lang="en-US" sz="1400" dirty="0"/>
              <a:t>	Smagorinsky, P. (1991). Writing across the curriculum: Do writing skills really transfer from class to class? </a:t>
            </a:r>
            <a:r>
              <a:rPr lang="en-US" sz="1400" i="1" dirty="0"/>
              <a:t>Oklahoma English Journal, 5</a:t>
            </a:r>
            <a:r>
              <a:rPr lang="en-US" sz="1400" dirty="0"/>
              <a:t>(2), 48-56.</a:t>
            </a:r>
          </a:p>
          <a:p>
            <a:r>
              <a:rPr lang="en-US" sz="1400" dirty="0"/>
              <a:t>	Smagorinsky, P. (1992). Reconfiguring the English class through multiple intelligences. In J. Collins (Ed.), </a:t>
            </a:r>
            <a:r>
              <a:rPr lang="en-US" sz="1400" i="1" dirty="0"/>
              <a:t>Vital signs 3: Restructuring the English class</a:t>
            </a:r>
            <a:r>
              <a:rPr lang="en-US" sz="1400" dirty="0"/>
              <a:t> (pp. 35-44) Portsmouth, N.H.: Heinemann.</a:t>
            </a:r>
          </a:p>
          <a:p>
            <a:r>
              <a:rPr lang="en-US" sz="1400" dirty="0"/>
              <a:t>	Smagorinsky, P., &amp; Fly, P. K. (1992). How teacher-led discussions affect small group processes. </a:t>
            </a:r>
            <a:r>
              <a:rPr lang="en-US" sz="1400" i="1" dirty="0"/>
              <a:t>Oklahoma English Journal, 7</a:t>
            </a:r>
            <a:r>
              <a:rPr lang="en-US" sz="1400" dirty="0"/>
              <a:t>(1), 5-15.</a:t>
            </a:r>
          </a:p>
          <a:p>
            <a:r>
              <a:rPr lang="en-US" sz="1400" dirty="0"/>
              <a:t>	Smagorinsky, P. (1993). Preparing students for enriched reading: Creating a scaffold for literary understanding. In G. E. Newell &amp; R. K. Durst (Eds.) </a:t>
            </a:r>
            <a:r>
              <a:rPr lang="en-US" sz="1400" i="1" dirty="0"/>
              <a:t>Exploring texts: The role of discussion and writing in the teaching and learning of literature</a:t>
            </a:r>
            <a:r>
              <a:rPr lang="en-US" sz="1400" dirty="0"/>
              <a:t> (pp. 153-174). Norwood, MA: Christopher-Gordon Publishers.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(1994). Bring the court room to the classroom: Develop civic awareness with simulation activities. </a:t>
            </a:r>
            <a:r>
              <a:rPr lang="en-US" sz="1400" i="1" dirty="0">
                <a:hlinkClick r:id="rId4"/>
              </a:rPr>
              <a:t>The Social Studies, 85</a:t>
            </a:r>
            <a:r>
              <a:rPr lang="en-US" sz="1400" dirty="0">
                <a:hlinkClick r:id="rId4"/>
              </a:rPr>
              <a:t>, 174-180.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P., &amp; Fly, P. K. (1994). A new perspective on why small groups do and don't work. </a:t>
            </a:r>
            <a:r>
              <a:rPr lang="en-US" sz="1400" i="1" dirty="0">
                <a:hlinkClick r:id="rId5"/>
              </a:rPr>
              <a:t>English Journal, 83</a:t>
            </a:r>
            <a:r>
              <a:rPr lang="en-US" sz="1400" dirty="0">
                <a:hlinkClick r:id="rId5"/>
              </a:rPr>
              <a:t>(3), 54-58. </a:t>
            </a:r>
            <a:endParaRPr lang="en-US" sz="1400" dirty="0"/>
          </a:p>
          <a:p>
            <a:pPr lvl="1"/>
            <a:r>
              <a:rPr lang="en-US" sz="1400" b="1" dirty="0"/>
              <a:t>	Reprinted in</a:t>
            </a:r>
            <a:r>
              <a:rPr lang="en-US" sz="1400" dirty="0"/>
              <a:t>: Milner, J., &amp; Milner, L. (Editors) (1999). </a:t>
            </a:r>
            <a:r>
              <a:rPr lang="en-US" sz="1400" i="1" dirty="0"/>
              <a:t>Bridging English</a:t>
            </a:r>
            <a:r>
              <a:rPr lang="en-US" sz="1400" dirty="0"/>
              <a:t> (2nd edition). Merrill/Prentice Hall.</a:t>
            </a:r>
          </a:p>
          <a:p>
            <a:pPr lvl="1"/>
            <a:r>
              <a:rPr lang="en-US" sz="1400" dirty="0"/>
              <a:t>	Roberts, P. (Editor) (1998). </a:t>
            </a:r>
            <a:r>
              <a:rPr lang="en-US" sz="1400" i="1" dirty="0"/>
              <a:t>Harcourt Brace Sourcebook for Teaching Writing</a:t>
            </a:r>
            <a:r>
              <a:rPr lang="en-US" sz="1400" dirty="0"/>
              <a:t>. Harcourt Brace College Publishing.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	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8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5799" y="-6696"/>
            <a:ext cx="7620001" cy="698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Practice-Oriented Articles and Chapters (continued)</a:t>
            </a:r>
          </a:p>
          <a:p>
            <a:r>
              <a:rPr lang="en-US" sz="1400" dirty="0"/>
              <a:t>	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(1995). Multiple intelligences in the English class: An overview. </a:t>
            </a:r>
            <a:r>
              <a:rPr lang="en-US" sz="1400" i="1" dirty="0">
                <a:hlinkClick r:id="rId2"/>
              </a:rPr>
              <a:t>English Journal, 84</a:t>
            </a:r>
            <a:r>
              <a:rPr lang="en-US" sz="1400" dirty="0">
                <a:hlinkClick r:id="rId2"/>
              </a:rPr>
              <a:t>(8), 19-26. </a:t>
            </a:r>
            <a:endParaRPr lang="en-US" sz="1400" dirty="0"/>
          </a:p>
          <a:p>
            <a:r>
              <a:rPr lang="en-US" sz="1400" dirty="0"/>
              <a:t>	Smagorinsky, P. (1995). Striving for kinship within diverse communities. </a:t>
            </a:r>
            <a:r>
              <a:rPr lang="en-US" sz="1400" i="1" dirty="0"/>
              <a:t>English Leadership Quarterly, 17</a:t>
            </a:r>
            <a:r>
              <a:rPr lang="en-US" sz="1400" dirty="0"/>
              <a:t>(1), 7-9.</a:t>
            </a:r>
          </a:p>
          <a:p>
            <a:r>
              <a:rPr lang="en-US" sz="1400" dirty="0"/>
              <a:t>	Smagorinsky, P. (1996). Grammar, dialect, second language acquisition, and writing: An annotated bibliography. </a:t>
            </a:r>
            <a:r>
              <a:rPr lang="en-US" sz="1400" i="1" dirty="0"/>
              <a:t>Oklahoma English Journal, 10</a:t>
            </a:r>
            <a:r>
              <a:rPr lang="en-US" sz="1400" dirty="0"/>
              <a:t>(2), 31-36.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(1996). Multiple intelligences, multiple means of composing: An alternative way of thinking about learning. </a:t>
            </a:r>
            <a:r>
              <a:rPr lang="en-US" sz="1400" i="1" dirty="0">
                <a:hlinkClick r:id="rId3"/>
              </a:rPr>
              <a:t>NASSP Bulletin, 80</a:t>
            </a:r>
            <a:r>
              <a:rPr lang="en-US" sz="1400" dirty="0">
                <a:hlinkClick r:id="rId3"/>
              </a:rPr>
              <a:t>(583), 11-17.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(1997). Entering the electronic conversation. </a:t>
            </a:r>
            <a:r>
              <a:rPr lang="en-US" sz="1400" i="1" dirty="0">
                <a:hlinkClick r:id="rId4"/>
              </a:rPr>
              <a:t>English Journal, 86</a:t>
            </a:r>
            <a:r>
              <a:rPr lang="en-US" sz="1400" dirty="0">
                <a:hlinkClick r:id="rId4"/>
              </a:rPr>
              <a:t>(4), 80-84.</a:t>
            </a:r>
            <a:endParaRPr lang="en-US" sz="1400" dirty="0"/>
          </a:p>
          <a:p>
            <a:r>
              <a:rPr lang="en-US" sz="1400" dirty="0"/>
              <a:t>	Smagorinsky, P. (1997). Teacher-research as a way of life. </a:t>
            </a:r>
            <a:r>
              <a:rPr lang="en-US" sz="1400" i="1" dirty="0"/>
              <a:t>Oklahoma English Journal, 11</a:t>
            </a:r>
            <a:r>
              <a:rPr lang="en-US" sz="1400" dirty="0"/>
              <a:t>(2), 26-30.</a:t>
            </a:r>
          </a:p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	Smagorinsky, P. (1999). The world is a stage: Dramatic enactment as response to literature. In B. J. Wagner (Ed.), Building moral communities through drama (pp. 19-38). Stamford, CT: Ablex.</a:t>
            </a:r>
          </a:p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	McCann, T. M., Johannessen, L. R., Kahn, E., Smagorinsky, P., &amp; M. W. Smith, M. W. (2005). Preface. In T. M. McCann, L. R. Johannessen, E. Kahn, P. Smagorinsky, &amp; M. W. Smith (Eds.), Reflective teaching, reflective learning: How to develop critically engaged readers, writers, and speakers (pp. xxiii-xxv). Portsmouth, NH: Heinemann.</a:t>
            </a:r>
          </a:p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Ragsdale, D. A., &amp; Smagorinsky, P. (2005). The role of play and small-group work in activity-based instruction. In T. M. McCann, L. R. Johannessen, E. Kahn, P. Smagorinsky, &amp; M. W. Smith (Eds.), Reflective teaching, reflective learning: How to develop critically engaged readers, writers, and speakers (pp. 83-98). Portsmouth, NH: Heinemann.</a:t>
            </a: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Smagorinsky, P. (2009). Is it time to abandon the idea of “best practices” in the teaching of English?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English Journal, 98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(6), 15-22.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8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152401"/>
            <a:ext cx="73914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	</a:t>
            </a:r>
          </a:p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r>
              <a:rPr lang="en-US" sz="1400" dirty="0"/>
              <a:t>	Smagorinsky, P. (2010). The role of videos in the English language arts classroom. </a:t>
            </a:r>
            <a:r>
              <a:rPr lang="en-US" sz="1400" i="1" dirty="0"/>
              <a:t>Connections: A Journal of the Georgia Council of Teachers of English, 47</a:t>
            </a:r>
            <a:r>
              <a:rPr lang="en-US" sz="1400" dirty="0"/>
              <a:t>(1), 55-66.</a:t>
            </a:r>
          </a:p>
          <a:p>
            <a:r>
              <a:rPr lang="en-US" sz="1400" dirty="0"/>
              <a:t>	Smagorinsky, P. (2014). Introduction: Literacy across the curriculum. In P. Smagorinsky (Ed.),</a:t>
            </a:r>
            <a:r>
              <a:rPr lang="en-US" sz="1400" i="1" dirty="0"/>
              <a:t> Teaching dilemmas and solutions in content-area literacy, grades 6-12</a:t>
            </a:r>
            <a:r>
              <a:rPr lang="en-US" sz="1400" dirty="0"/>
              <a:t> (pp. ix-xv). Thousand Oaks, CA: Corwin.</a:t>
            </a:r>
          </a:p>
          <a:p>
            <a:r>
              <a:rPr lang="en-US" sz="1400" dirty="0"/>
              <a:t> 	Smagorinsky, P., &amp; Flanagan, J. (2014). Literacy in the English/Language Arts classroom. In P. Smagorinsky (Ed.),</a:t>
            </a:r>
            <a:r>
              <a:rPr lang="en-US" sz="1400" i="1" dirty="0"/>
              <a:t> Teaching dilemmas and solutions in content-area literacy, grades 6-12</a:t>
            </a:r>
            <a:r>
              <a:rPr lang="en-US" sz="1400" dirty="0"/>
              <a:t> (pp. 1-28). Thousand Oaks, CA: Corwin.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(2016). Huck and Kim: Would teachers feel the same if the language were misogynist? English Journal, 106(2), 75–80.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(2018). Emotion, reason, and argument: Teaching persuasive writing in tense times. </a:t>
            </a:r>
            <a:r>
              <a:rPr lang="en-US" sz="1400" i="1" dirty="0">
                <a:hlinkClick r:id="rId3"/>
              </a:rPr>
              <a:t>English Journal, 107</a:t>
            </a:r>
            <a:r>
              <a:rPr lang="en-US" sz="1400" dirty="0">
                <a:hlinkClick r:id="rId3"/>
              </a:rPr>
              <a:t>(5), 98-101.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Berchini, C., &amp; Smagorinsky, P. (2018). Calling all writers: Using cell phones to teach argumentation and other genres. </a:t>
            </a:r>
            <a:r>
              <a:rPr lang="en-US" sz="1400" i="1" dirty="0">
                <a:hlinkClick r:id="rId4"/>
              </a:rPr>
              <a:t>Journal of Teaching Writing, 33</a:t>
            </a:r>
            <a:r>
              <a:rPr lang="en-US" sz="1400" dirty="0">
                <a:hlinkClick r:id="rId4"/>
              </a:rPr>
              <a:t>(1), 23-42. </a:t>
            </a:r>
            <a:endParaRPr lang="en-US" sz="1400" dirty="0"/>
          </a:p>
          <a:p>
            <a:r>
              <a:rPr lang="pt-BR" sz="1400" dirty="0"/>
              <a:t>	</a:t>
            </a:r>
            <a:r>
              <a:rPr lang="pt-BR" sz="1400" dirty="0">
                <a:hlinkClick r:id="rId5"/>
              </a:rPr>
              <a:t>Smagorinsky, P., &amp; Berchini, C. N. (2018). Ensinando escrita com materiais cotidianos: O telefone celular como estímulo para escrever de várias maneiras. In M. Deib (Ed.), </a:t>
            </a:r>
            <a:r>
              <a:rPr lang="pt-BR" sz="1400" i="1" dirty="0">
                <a:hlinkClick r:id="rId5"/>
              </a:rPr>
              <a:t>A aprendizagem e o ensino da escrita: Desofios e resultodos em experiencios estrangeiras </a:t>
            </a:r>
            <a:r>
              <a:rPr lang="pt-BR" sz="1400" dirty="0">
                <a:hlinkClick r:id="rId5"/>
              </a:rPr>
              <a:t>(pp. 179-204). Campinas, BR: Pontes. </a:t>
            </a:r>
            <a:endParaRPr lang="pt-BR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(2019). </a:t>
            </a:r>
            <a:r>
              <a:rPr lang="en-US" sz="1400" i="1" dirty="0">
                <a:hlinkClick r:id="rId6"/>
              </a:rPr>
              <a:t>Unit design Quick Reference Guide</a:t>
            </a:r>
            <a:r>
              <a:rPr lang="en-US" sz="1400" dirty="0">
                <a:hlinkClick r:id="rId6"/>
              </a:rPr>
              <a:t>. Urbana, IL: National Council of Teachers of English.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(2021, December 27). How to be a funky writer. </a:t>
            </a:r>
            <a:r>
              <a:rPr lang="en-US" sz="1400" i="1" dirty="0">
                <a:hlinkClick r:id="rId7"/>
              </a:rPr>
              <a:t>Teachers, Profs, Parents: Writers Who care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(2022). Arguing controversies through civic discourse. </a:t>
            </a:r>
            <a:r>
              <a:rPr lang="en-US" sz="1400" i="1" dirty="0">
                <a:hlinkClick r:id="rId8"/>
              </a:rPr>
              <a:t>Writing and Pedagogy, 14(3</a:t>
            </a:r>
            <a:r>
              <a:rPr lang="en-US" sz="1400" dirty="0">
                <a:hlinkClick r:id="rId8"/>
              </a:rPr>
              <a:t>), </a:t>
            </a:r>
            <a:r>
              <a:rPr lang="en-US" sz="1400" dirty="0">
                <a:effectLst/>
                <a:ea typeface="Cambria Math" panose="02040503050406030204" pitchFamily="18" charset="0"/>
                <a:hlinkClick r:id="rId8"/>
              </a:rPr>
              <a:t>391–408.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(2023). Talking and listening for civic engagement. </a:t>
            </a:r>
            <a:r>
              <a:rPr lang="en-US" sz="1400" i="1" dirty="0">
                <a:hlinkClick r:id="rId9"/>
              </a:rPr>
              <a:t>English Journal, 112(3), 57–63.</a:t>
            </a:r>
            <a:endParaRPr lang="en-US" sz="1400" i="1" dirty="0"/>
          </a:p>
          <a:p>
            <a:r>
              <a:rPr lang="en-US" sz="1400" i="1" dirty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447" y="-46382"/>
            <a:ext cx="81270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Practice-Oriented Articles and Chapters (continued)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77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023780-E646-AB98-F4C3-8CAD94B14616}"/>
              </a:ext>
            </a:extLst>
          </p:cNvPr>
          <p:cNvSpPr txBox="1"/>
          <p:nvPr/>
        </p:nvSpPr>
        <p:spPr>
          <a:xfrm>
            <a:off x="304800" y="914400"/>
            <a:ext cx="8686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	Skerrett, A., Pruitt, A.A., Smagorinsky, P., &amp; Blakes, B. (2025). Racial literacy for anti-racist teaching. In M. Winn &amp; L. Winn (Eds.), </a:t>
            </a:r>
            <a:r>
              <a:rPr lang="en-US" sz="1400" i="1" dirty="0"/>
              <a:t>Encyclopedia of social justice in education. </a:t>
            </a:r>
            <a:r>
              <a:rPr lang="en-US" sz="1400" dirty="0"/>
              <a:t>Bloomsbury.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E7F78-2777-96ED-049F-608665B2DE53}"/>
              </a:ext>
            </a:extLst>
          </p:cNvPr>
          <p:cNvSpPr txBox="1"/>
          <p:nvPr/>
        </p:nvSpPr>
        <p:spPr>
          <a:xfrm>
            <a:off x="304800" y="303918"/>
            <a:ext cx="868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Practice-Oriented Articles and Chapters (continued)</a:t>
            </a:r>
          </a:p>
        </p:txBody>
      </p:sp>
    </p:spTree>
    <p:extLst>
      <p:ext uri="{BB962C8B-B14F-4D97-AF65-F5344CB8AC3E}">
        <p14:creationId xmlns:p14="http://schemas.microsoft.com/office/powerpoint/2010/main" val="21623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Teacher Education &amp; Development Books</a:t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 descr="C:\Users\smago\Documents\Scholarship\Books\Already Published\Learning Teaching\Taylor and Francis stuff\Ellis et al cover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13" y="1442239"/>
            <a:ext cx="1927062" cy="28848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9" t="118" r="14916" b="-2480"/>
          <a:stretch/>
        </p:blipFill>
        <p:spPr bwMode="auto">
          <a:xfrm>
            <a:off x="3505200" y="2921111"/>
            <a:ext cx="1995054" cy="3002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1413" y="5221546"/>
            <a:ext cx="76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Times New Roman" panose="02020603050405020304" pitchFamily="18" charset="0"/>
              <a:ea typeface="Cambria Math" panose="02040503050406030204" pitchFamily="18" charset="0"/>
            </a:endParaRPr>
          </a:p>
          <a:p>
            <a:pPr algn="ctr"/>
            <a:endParaRPr lang="fr-FR" sz="1400" dirty="0">
              <a:ea typeface="Cambria Math" panose="02040503050406030204" pitchFamily="18" charset="0"/>
            </a:endParaRPr>
          </a:p>
        </p:txBody>
      </p:sp>
      <p:pic>
        <p:nvPicPr>
          <p:cNvPr id="5" name="Picture 4">
            <a:hlinkClick r:id="rId6"/>
            <a:extLst>
              <a:ext uri="{FF2B5EF4-FFF2-40B4-BE49-F238E27FC236}">
                <a16:creationId xmlns:a16="http://schemas.microsoft.com/office/drawing/2014/main" id="{E2CE05EE-2ED4-4FC3-908A-5735FA1486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828800"/>
            <a:ext cx="190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6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467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Teacher Education &amp; Development Research Reports</a:t>
            </a:r>
            <a:br>
              <a:rPr lang="en-US" sz="2700" b="1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191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2"/>
              </a:rPr>
              <a:t>Smagorinsky, P., &amp; </a:t>
            </a:r>
            <a:r>
              <a:rPr lang="en-US" sz="6000" dirty="0" err="1">
                <a:hlinkClick r:id="rId2"/>
              </a:rPr>
              <a:t>Jordahl</a:t>
            </a:r>
            <a:r>
              <a:rPr lang="en-US" sz="6000" dirty="0">
                <a:hlinkClick r:id="rId2"/>
              </a:rPr>
              <a:t>, A. (1991). The student teacher/cooperating teacher collaborative study: A new source of knowledge. </a:t>
            </a:r>
            <a:r>
              <a:rPr lang="en-US" sz="6000" i="1" dirty="0">
                <a:hlinkClick r:id="rId2"/>
              </a:rPr>
              <a:t>English Education, 23</a:t>
            </a:r>
            <a:r>
              <a:rPr lang="en-US" sz="6000" dirty="0">
                <a:hlinkClick r:id="rId2"/>
              </a:rPr>
              <a:t>, 54-59.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3"/>
              </a:rPr>
              <a:t>Smagorinsky, P. (1996). Appropriating tools for teaching and research through collaborative independent study. </a:t>
            </a:r>
            <a:r>
              <a:rPr lang="en-US" sz="6000" i="1" dirty="0">
                <a:hlinkClick r:id="rId3"/>
              </a:rPr>
              <a:t>English Education, 27</a:t>
            </a:r>
            <a:r>
              <a:rPr lang="en-US" sz="6000" dirty="0">
                <a:hlinkClick r:id="rId3"/>
              </a:rPr>
              <a:t>, 127-142.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4"/>
              </a:rPr>
              <a:t>Smagorinsky, P. (1999). Time to teach. </a:t>
            </a:r>
            <a:r>
              <a:rPr lang="en-US" sz="6000" i="1" dirty="0">
                <a:hlinkClick r:id="rId4"/>
              </a:rPr>
              <a:t>English Education, 32</a:t>
            </a:r>
            <a:r>
              <a:rPr lang="en-US" sz="6000" dirty="0">
                <a:hlinkClick r:id="rId4"/>
              </a:rPr>
              <a:t>, 50-73.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5"/>
              </a:rPr>
              <a:t>Cook, L. S., Smagorinsky, P., Fry, P. G., Konopak, B., &amp; Moore, C. (2002). Problems in developing a constructivist approach to teaching: One teacher's transition from teacher preparation to teaching. </a:t>
            </a:r>
            <a:r>
              <a:rPr lang="en-US" sz="6000" i="1" dirty="0">
                <a:hlinkClick r:id="rId5"/>
              </a:rPr>
              <a:t>The Elementary School Journal, 102</a:t>
            </a:r>
            <a:r>
              <a:rPr lang="en-US" sz="6000" dirty="0">
                <a:hlinkClick r:id="rId5"/>
              </a:rPr>
              <a:t>, 389-413.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6"/>
              </a:rPr>
              <a:t>Smagorinsky, P., Lakly, A., &amp; Johnson, T. S. (2002). Acquiescence, accommodation, and resistance in learning to teach within a prescribed curriculum. </a:t>
            </a:r>
            <a:r>
              <a:rPr lang="en-US" sz="6000" i="1" dirty="0">
                <a:hlinkClick r:id="rId6"/>
              </a:rPr>
              <a:t>English Education, 34</a:t>
            </a:r>
            <a:r>
              <a:rPr lang="en-US" sz="6000" dirty="0">
                <a:hlinkClick r:id="rId6"/>
              </a:rPr>
              <a:t>, 187-213.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7"/>
              </a:rPr>
              <a:t>Johnson, T. S., Smagorinsky, P., Thompson, L., &amp; Fry, P. G. (2003). Learning to teach the five-paragraph theme. </a:t>
            </a:r>
            <a:r>
              <a:rPr lang="en-US" sz="6000" i="1" dirty="0">
                <a:hlinkClick r:id="rId7"/>
              </a:rPr>
              <a:t>Research in the Teaching of English, 38</a:t>
            </a:r>
            <a:r>
              <a:rPr lang="en-US" sz="6000" dirty="0">
                <a:hlinkClick r:id="rId7"/>
              </a:rPr>
              <a:t>, 136-176.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8"/>
              </a:rPr>
              <a:t>Smagorinsky, P., Gibson, N., Moore, C., Bickmore, S., &amp; Cook, L. S. (2004). Praxis shock: Making the transition from a student-centered university program to the corporate climate of schools. </a:t>
            </a:r>
            <a:r>
              <a:rPr lang="en-US" sz="6000" i="1" dirty="0">
                <a:hlinkClick r:id="rId8"/>
              </a:rPr>
              <a:t>English Education, 36</a:t>
            </a:r>
            <a:r>
              <a:rPr lang="en-US" sz="6000" dirty="0">
                <a:hlinkClick r:id="rId8"/>
              </a:rPr>
              <a:t>, 214-245.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9"/>
              </a:rPr>
              <a:t>Smagorinsky, P., Cook, L. S., Jackson, A. Y., Moore, C., &amp; Fry, P. G. (2004). Tensions in learning to teach: Accommodation and the development of a teaching identity. </a:t>
            </a:r>
            <a:r>
              <a:rPr lang="en-US" sz="6000" i="1" dirty="0">
                <a:hlinkClick r:id="rId9"/>
              </a:rPr>
              <a:t>Journal of Teacher Education, 55</a:t>
            </a:r>
            <a:r>
              <a:rPr lang="en-US" sz="6000" dirty="0">
                <a:hlinkClick r:id="rId9"/>
              </a:rPr>
              <a:t>, 8-24.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10"/>
              </a:rPr>
              <a:t>Bickmore, S. T., Smagorinsky, P., &amp; O’Donnell-Allen, C. (2005). Tensions between traditions: The role of contexts in learning to teach. </a:t>
            </a:r>
            <a:r>
              <a:rPr lang="en-US" sz="6000" i="1" dirty="0">
                <a:hlinkClick r:id="rId10"/>
              </a:rPr>
              <a:t>English Education, 38</a:t>
            </a:r>
            <a:r>
              <a:rPr lang="en-US" sz="6000" dirty="0">
                <a:hlinkClick r:id="rId10"/>
              </a:rPr>
              <a:t>, 23-52.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  <a:r>
              <a:rPr lang="en-US" sz="6000" dirty="0">
                <a:hlinkClick r:id="rId11"/>
              </a:rPr>
              <a:t>Smagorinsky, P., Sanford, A. D., &amp; Konopak. B. (2006). Functional literacy in a constructivist key: A nontraditional student teacher’s apprenticeship in a rural elementary school. </a:t>
            </a:r>
            <a:r>
              <a:rPr lang="en-US" sz="6000" i="1" dirty="0">
                <a:hlinkClick r:id="rId11"/>
              </a:rPr>
              <a:t>Teacher Education Quarterly, 33</a:t>
            </a:r>
            <a:r>
              <a:rPr lang="en-US" sz="6000" dirty="0">
                <a:hlinkClick r:id="rId11"/>
              </a:rPr>
              <a:t>(4), 93-110. </a:t>
            </a:r>
            <a:endParaRPr lang="en-US" sz="6000" dirty="0"/>
          </a:p>
          <a:p>
            <a:pPr marL="0" indent="0">
              <a:buNone/>
            </a:pPr>
            <a:r>
              <a:rPr lang="en-US" sz="6000" dirty="0"/>
              <a:t>	</a:t>
            </a:r>
          </a:p>
          <a:p>
            <a:pPr marL="0" indent="0">
              <a:buNone/>
            </a:pPr>
            <a:r>
              <a:rPr lang="en-US" sz="6000" dirty="0"/>
              <a:t>	</a:t>
            </a:r>
          </a:p>
          <a:p>
            <a:pPr marL="0" indent="0">
              <a:buNone/>
            </a:pPr>
            <a:r>
              <a:rPr lang="en-US" sz="6000" dirty="0"/>
              <a:t> </a:t>
            </a: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5600" dirty="0">
                <a:ea typeface="Times New Roman" pitchFamily="18" charset="0"/>
                <a:cs typeface="Courier New" pitchFamily="49" charset="0"/>
              </a:rPr>
              <a:t>	</a:t>
            </a:r>
            <a:endParaRPr lang="en-US" sz="5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52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757047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</a:t>
            </a:r>
          </a:p>
          <a:p>
            <a:endParaRPr lang="en-US" sz="1400" dirty="0">
              <a:hlinkClick r:id="rId2"/>
            </a:endParaRPr>
          </a:p>
          <a:p>
            <a:endParaRPr lang="en-US" sz="1400" dirty="0">
              <a:hlinkClick r:id="rId2"/>
            </a:endParaRP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P., Wright, L., Augustine, S. M., O’Donnell-Allen, C., &amp; Konopak, B. (2007). Student engagement in the teaching and learning of grammar: A case study of an early-career secondary school English teacher. </a:t>
            </a:r>
            <a:r>
              <a:rPr lang="en-US" sz="1400" i="1" dirty="0">
                <a:hlinkClick r:id="rId2"/>
              </a:rPr>
              <a:t>Journal of Teacher Education, 58</a:t>
            </a:r>
            <a:r>
              <a:rPr lang="en-US" sz="1400" dirty="0">
                <a:hlinkClick r:id="rId2"/>
              </a:rPr>
              <a:t>, 76-90.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P., Jakubiak, C., &amp; Moore, C. (2008). Student teaching in the contact zone: Learning to teach amid multiple interests in a vocational English class. </a:t>
            </a:r>
            <a:r>
              <a:rPr lang="en-US" sz="1400" i="1" dirty="0">
                <a:hlinkClick r:id="rId3"/>
              </a:rPr>
              <a:t>Journal of Teacher Education, 59, </a:t>
            </a:r>
            <a:r>
              <a:rPr lang="en-US" sz="1400" dirty="0">
                <a:hlinkClick r:id="rId3"/>
              </a:rPr>
              <a:t>442-454.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P., Wilson, A. A., &amp; Moore, C. (2011). Teaching grammar and writing: A beginning teacher’s dilemma. </a:t>
            </a:r>
            <a:r>
              <a:rPr lang="en-US" sz="1400" i="1" dirty="0">
                <a:hlinkClick r:id="rId4"/>
              </a:rPr>
              <a:t>English Education, 43, </a:t>
            </a:r>
            <a:r>
              <a:rPr lang="en-US" sz="1400" dirty="0">
                <a:hlinkClick r:id="rId4"/>
              </a:rPr>
              <a:t>263-293.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P., Rhym, D., &amp; Moore, C. (2013). Competing centers of gravity: A beginning English teacher’s socialization process within conflictual settings. </a:t>
            </a:r>
            <a:r>
              <a:rPr lang="en-US" sz="1400" i="1" dirty="0">
                <a:hlinkClick r:id="rId5"/>
              </a:rPr>
              <a:t>English Education, 45, </a:t>
            </a:r>
            <a:r>
              <a:rPr lang="en-US" sz="1400" dirty="0">
                <a:hlinkClick r:id="rId5"/>
              </a:rPr>
              <a:t>147-183.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P., &amp; Barnes, M. E. (2014). Revisiting and revising the apprenticeship of observation. </a:t>
            </a:r>
            <a:r>
              <a:rPr lang="en-US" sz="1400" i="1" dirty="0">
                <a:hlinkClick r:id="rId6"/>
              </a:rPr>
              <a:t>Teacher Education Quarterly</a:t>
            </a:r>
            <a:r>
              <a:rPr lang="en-US" sz="1400" dirty="0">
                <a:hlinkClick r:id="rId6"/>
              </a:rPr>
              <a:t>, </a:t>
            </a:r>
            <a:r>
              <a:rPr lang="en-US" sz="1400" i="1" dirty="0">
                <a:hlinkClick r:id="rId6"/>
              </a:rPr>
              <a:t>41</a:t>
            </a:r>
            <a:r>
              <a:rPr lang="en-US" sz="1400" dirty="0">
                <a:hlinkClick r:id="rId6"/>
              </a:rPr>
              <a:t>(4), 29-52.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Shelton, S. A., &amp; Moore, C. (2015). The role of reflection in developing eupraxis in learning to teach English. </a:t>
            </a:r>
            <a:r>
              <a:rPr lang="en-US" sz="1400" i="1" dirty="0">
                <a:hlinkClick r:id="rId7"/>
              </a:rPr>
              <a:t>Pedagogies: An International Journal</a:t>
            </a:r>
            <a:r>
              <a:rPr lang="en-US" sz="1400" dirty="0">
                <a:hlinkClick r:id="rId7"/>
              </a:rPr>
              <a:t>, </a:t>
            </a:r>
            <a:r>
              <a:rPr lang="en-US" sz="1400" i="1" dirty="0">
                <a:hlinkClick r:id="rId7"/>
              </a:rPr>
              <a:t>10</a:t>
            </a:r>
            <a:r>
              <a:rPr lang="en-US" sz="1400" dirty="0">
                <a:hlinkClick r:id="rId7"/>
              </a:rPr>
              <a:t>(4), 285-308.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Barnes, M. E., &amp; Smagorinsky, P. (2016). What English/Language Arts teacher candidates learn during coursework and practica: A study of three teacher education programs. </a:t>
            </a:r>
            <a:r>
              <a:rPr lang="en-US" sz="1400" i="1" dirty="0">
                <a:hlinkClick r:id="rId8"/>
              </a:rPr>
              <a:t>Journal of Teacher Education</a:t>
            </a:r>
            <a:r>
              <a:rPr lang="en-US" sz="1400" dirty="0">
                <a:hlinkClick r:id="rId8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P., &amp; Long, S.L. (2024). An eight-year longitudinal study of an English Language Arts teacher's developmental path through multiple contexts. </a:t>
            </a:r>
            <a:r>
              <a:rPr lang="en-US" sz="1400" i="1" dirty="0">
                <a:hlinkClick r:id="rId9"/>
              </a:rPr>
              <a:t>Research in the Teaching of English, 59</a:t>
            </a:r>
            <a:r>
              <a:rPr lang="en-US" sz="1400" dirty="0">
                <a:hlinkClick r:id="rId9"/>
              </a:rPr>
              <a:t>(1)</a:t>
            </a:r>
            <a:r>
              <a:rPr lang="en-US" sz="1400" dirty="0">
                <a:effectLst/>
                <a:ea typeface="Cambria Math" panose="02040503050406030204" pitchFamily="18" charset="0"/>
                <a:hlinkClick r:id="rId9"/>
              </a:rPr>
              <a:t>, 59(1), 51-85. </a:t>
            </a:r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hlinkClick r:id="rId10"/>
              </a:rPr>
              <a:t>http://dx.doi.org/10.58680/rte2024591147</a:t>
            </a:r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</a:rPr>
              <a:t> </a:t>
            </a:r>
          </a:p>
          <a:p>
            <a:r>
              <a:rPr lang="en-US" sz="1400" dirty="0"/>
              <a:t>	Smagorinsky, P., &amp; Long, S.L. (2025). Mediated memory of a mentor teacher. </a:t>
            </a:r>
            <a:r>
              <a:rPr lang="en-US" sz="1400" i="1" dirty="0"/>
              <a:t>Culture and Education, 37</a:t>
            </a:r>
            <a:r>
              <a:rPr lang="en-US" sz="14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(4),</a:t>
            </a:r>
          </a:p>
          <a:p>
            <a:endParaRPr lang="en-US" sz="1400" dirty="0"/>
          </a:p>
          <a:p>
            <a:r>
              <a:rPr lang="en-US" sz="1400" dirty="0"/>
              <a:t>	</a:t>
            </a:r>
          </a:p>
          <a:p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2039823" y="304800"/>
            <a:ext cx="53812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Teacher Education &amp; Development </a:t>
            </a:r>
          </a:p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Research Reports (Continued)</a:t>
            </a:r>
          </a:p>
        </p:txBody>
      </p:sp>
    </p:spTree>
    <p:extLst>
      <p:ext uri="{BB962C8B-B14F-4D97-AF65-F5344CB8AC3E}">
        <p14:creationId xmlns:p14="http://schemas.microsoft.com/office/powerpoint/2010/main" val="39109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242" y="379028"/>
            <a:ext cx="58855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Teacher Education Conceptual Papers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757885"/>
            <a:ext cx="73914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(1995). Teacher certification as personal and professional development. </a:t>
            </a:r>
            <a:r>
              <a:rPr lang="en-US" sz="1400" i="1" dirty="0">
                <a:hlinkClick r:id="rId3"/>
              </a:rPr>
              <a:t>Voices from the Middle, 2</a:t>
            </a:r>
            <a:r>
              <a:rPr lang="en-US" sz="1400" dirty="0">
                <a:hlinkClick r:id="rId3"/>
              </a:rPr>
              <a:t>(4), 21-26.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Grossman, P. L., Smagorinsky, P., &amp; Valencia, S. (1999). Appropriating tools for teaching English: A theoretical framework for research on learning to teach. </a:t>
            </a:r>
            <a:r>
              <a:rPr lang="en-US" sz="1400" i="1" dirty="0">
                <a:hlinkClick r:id="rId4"/>
              </a:rPr>
              <a:t>American Journal of Education, 108</a:t>
            </a:r>
            <a:r>
              <a:rPr lang="en-US" sz="1400" dirty="0">
                <a:hlinkClick r:id="rId4"/>
              </a:rPr>
              <a:t>(1), 1-29.</a:t>
            </a:r>
            <a:endParaRPr lang="en-US" sz="1400" dirty="0"/>
          </a:p>
          <a:p>
            <a:r>
              <a:rPr lang="en-US" sz="1400" dirty="0"/>
              <a:t>	Smagorinsky, P. (2001). Preservice secondary language arts teaching methods. In J. E. Many (Ed.), </a:t>
            </a:r>
            <a:r>
              <a:rPr lang="en-US" sz="1400" i="1" dirty="0"/>
              <a:t>Handbook of instructional practices for literacy teacher-educators: Examples and reflections from the teaching lives of literacy scholars</a:t>
            </a:r>
            <a:r>
              <a:rPr lang="en-US" sz="1400" dirty="0"/>
              <a:t> (pp. 91-97). Hillsdale, NJ: Erlbaum.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P., Cook, L. S., &amp; Johnson, T. S. (2003). The twisting path of concept development in learning to teach. </a:t>
            </a:r>
            <a:r>
              <a:rPr lang="en-US" sz="1400" i="1" dirty="0">
                <a:hlinkClick r:id="rId5"/>
              </a:rPr>
              <a:t>Teachers College Record, 105</a:t>
            </a:r>
            <a:r>
              <a:rPr lang="en-US" sz="1400" dirty="0">
                <a:hlinkClick r:id="rId5"/>
              </a:rPr>
              <a:t>, 1399-1436.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Dickson, R., &amp; Smagorinsky, P. (2006). Are methods enough? Situating teacher education programs within the multiple settings of learning to teach. </a:t>
            </a:r>
            <a:r>
              <a:rPr lang="en-US" sz="1400" i="1" dirty="0">
                <a:hlinkClick r:id="rId6"/>
              </a:rPr>
              <a:t>English Education, 38</a:t>
            </a:r>
            <a:r>
              <a:rPr lang="en-US" sz="1400" dirty="0">
                <a:hlinkClick r:id="rId6"/>
              </a:rPr>
              <a:t>, 312-328.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Augustine, S. M., &amp; Gallas, K. (2006). Rethinking rhizomes in writing about research. </a:t>
            </a:r>
            <a:r>
              <a:rPr lang="en-US" sz="1400" i="1" dirty="0">
                <a:hlinkClick r:id="rId7"/>
              </a:rPr>
              <a:t>The Teacher Educator, 42</a:t>
            </a:r>
            <a:r>
              <a:rPr lang="en-US" sz="1400" dirty="0">
                <a:hlinkClick r:id="rId7"/>
              </a:rPr>
              <a:t>, 87-105.</a:t>
            </a:r>
            <a:endParaRPr lang="en-US" sz="1400" dirty="0"/>
          </a:p>
          <a:p>
            <a:r>
              <a:rPr lang="en-US" sz="1400" dirty="0"/>
              <a:t>	Smagorinsky, P. (2010). A Vygotskian analysis of the construction of setting in learning to teach. In V. Ellis, A. Edwards, &amp; P. Smagorinsky (Eds.), </a:t>
            </a:r>
            <a:r>
              <a:rPr lang="en-US" sz="1400" i="1" dirty="0"/>
              <a:t>Cultural-historical perspectives on teacher education and development: Learning teaching</a:t>
            </a:r>
            <a:r>
              <a:rPr lang="en-US" sz="1400" dirty="0"/>
              <a:t> (pp. 13-29). New York: Routledge.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(2010). The culture of learning to teach: The self-perpetuating cycle of conservative schooling. </a:t>
            </a:r>
            <a:r>
              <a:rPr lang="en-US" sz="1400" i="1" dirty="0">
                <a:hlinkClick r:id="rId8"/>
              </a:rPr>
              <a:t>Teacher Education Quarterly, 37</a:t>
            </a:r>
            <a:r>
              <a:rPr lang="en-US" sz="1400" dirty="0">
                <a:hlinkClick r:id="rId8"/>
              </a:rPr>
              <a:t>(2), 19-32.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(2013). The development of social and practical concepts in learning to teach: A synthesis and extension of Vygotsky's conception. </a:t>
            </a:r>
            <a:r>
              <a:rPr lang="en-US" sz="1400" i="1" dirty="0">
                <a:hlinkClick r:id="rId9"/>
              </a:rPr>
              <a:t>Learning, Culture, and Social Interaction</a:t>
            </a:r>
            <a:r>
              <a:rPr lang="en-US" sz="1400" dirty="0">
                <a:hlinkClick r:id="rId9"/>
              </a:rPr>
              <a:t>, </a:t>
            </a:r>
            <a:r>
              <a:rPr lang="en-US" sz="1400" i="1" dirty="0">
                <a:hlinkClick r:id="rId9"/>
              </a:rPr>
              <a:t>2</a:t>
            </a:r>
            <a:r>
              <a:rPr lang="en-US" sz="1400" dirty="0">
                <a:hlinkClick r:id="rId9"/>
              </a:rPr>
              <a:t>(4), 238-248.</a:t>
            </a:r>
            <a:endParaRPr lang="en-US" sz="1400" dirty="0"/>
          </a:p>
          <a:p>
            <a:r>
              <a:rPr lang="en-US" sz="1400" dirty="0"/>
              <a:t>	</a:t>
            </a:r>
          </a:p>
          <a:p>
            <a:endParaRPr lang="en-US" sz="14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cs typeface="Arial" pitchFamily="34" charset="0"/>
            </a:endParaRP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ea typeface="Times New Roman" pitchFamily="18" charset="0"/>
              <a:cs typeface="Arial" pitchFamily="34" charset="0"/>
            </a:endParaRP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27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89AD16-9B7C-46E9-A29B-076CF033580B}"/>
              </a:ext>
            </a:extLst>
          </p:cNvPr>
          <p:cNvSpPr/>
          <p:nvPr/>
        </p:nvSpPr>
        <p:spPr>
          <a:xfrm>
            <a:off x="190500" y="685800"/>
            <a:ext cx="8763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</a:rPr>
              <a:t>Teacher Education Conceptual Papers (Cont.)</a:t>
            </a:r>
          </a:p>
          <a:p>
            <a:pPr algn="ctr"/>
            <a:r>
              <a:rPr lang="en-US" dirty="0"/>
              <a:t>	</a:t>
            </a:r>
          </a:p>
          <a:p>
            <a:r>
              <a:rPr lang="en-US" sz="1400" dirty="0"/>
              <a:t>	Smagorinsky, P. (2014). Designing the task of teaching novice teachers how to design instructional tasks. In I. Thompson (Ed.), </a:t>
            </a:r>
            <a:r>
              <a:rPr lang="en-US" sz="1400" i="1" dirty="0"/>
              <a:t>Designing tasks in secondary education: Enhancing subject understanding and student engagement</a:t>
            </a:r>
            <a:r>
              <a:rPr lang="en-US" sz="1400" dirty="0"/>
              <a:t> (pp. 191-206) New York: Routledge.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(2018). Literacy in teacher education: “It’s the context, stupid.” </a:t>
            </a:r>
            <a:r>
              <a:rPr lang="en-US" sz="1400" i="1" dirty="0">
                <a:hlinkClick r:id="rId2"/>
              </a:rPr>
              <a:t>Journal of Literacy Research</a:t>
            </a:r>
            <a:r>
              <a:rPr lang="en-US" sz="1400" dirty="0">
                <a:hlinkClick r:id="rId2"/>
              </a:rPr>
              <a:t>, </a:t>
            </a:r>
            <a:r>
              <a:rPr lang="en-US" sz="1400" i="1" dirty="0">
                <a:hlinkClick r:id="rId2"/>
              </a:rPr>
              <a:t>50</a:t>
            </a:r>
            <a:r>
              <a:rPr lang="en-US" sz="1400" dirty="0">
                <a:hlinkClick r:id="rId2"/>
              </a:rPr>
              <a:t>(3), 281–303.</a:t>
            </a:r>
            <a:endParaRPr lang="en-US" sz="1400" dirty="0"/>
          </a:p>
          <a:p>
            <a:r>
              <a:rPr lang="en-US" sz="1400" dirty="0"/>
              <a:t>	Smagorinsky, P. (2020). Introduction. In Y. Gayol, P. Rosas, &amp; P. Smagorinsky (Eds.), </a:t>
            </a:r>
            <a:r>
              <a:rPr lang="en-US" sz="1400" i="1" dirty="0"/>
              <a:t>Developing culturally and historical sensitive teacher education: Global lessons from a literacy education program </a:t>
            </a:r>
            <a:r>
              <a:rPr lang="en-US" sz="1400" dirty="0"/>
              <a:t>(pp. 1-28). London, UK: Bloomsbury.</a:t>
            </a:r>
          </a:p>
          <a:p>
            <a:r>
              <a:rPr lang="en-US" sz="1400" dirty="0"/>
              <a:t>	Gayol, Y., &amp; Smagorinsky, P. (2020). Conclusion: Networking Letras para Volar into the future. In Y. Gayol, P. Rosas, &amp; P. Smagorinsky (Eds.), </a:t>
            </a:r>
            <a:r>
              <a:rPr lang="en-US" sz="1400" i="1" dirty="0"/>
              <a:t>Developing culturally and historical sensitive teacher education: Global lessons from a literacy education program</a:t>
            </a:r>
            <a:r>
              <a:rPr lang="en-US" sz="1400" dirty="0"/>
              <a:t> (pp. 307-314). London, UK: Bloomsbury.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75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6AB0FA99-D830-D31B-62BD-E568ED48C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85" y="1905000"/>
            <a:ext cx="206756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hlinkClick r:id="rId4"/>
            <a:extLst>
              <a:ext uri="{FF2B5EF4-FFF2-40B4-BE49-F238E27FC236}">
                <a16:creationId xmlns:a16="http://schemas.microsoft.com/office/drawing/2014/main" id="{0DD68BFF-B2C2-00D6-B1FB-AACB8D73C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16512"/>
          <a:stretch/>
        </p:blipFill>
        <p:spPr bwMode="auto">
          <a:xfrm>
            <a:off x="7130520" y="2209799"/>
            <a:ext cx="1864456" cy="2776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F01A10-C5C2-C1F6-4B5B-DFFB68B8164F}"/>
              </a:ext>
            </a:extLst>
          </p:cNvPr>
          <p:cNvSpPr txBox="1"/>
          <p:nvPr/>
        </p:nvSpPr>
        <p:spPr>
          <a:xfrm>
            <a:off x="1905000" y="304800"/>
            <a:ext cx="4625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Books on Vygotsky</a:t>
            </a:r>
          </a:p>
        </p:txBody>
      </p:sp>
      <p:pic>
        <p:nvPicPr>
          <p:cNvPr id="1026" name="Picture 2" descr="Learning to Teach English and the Language Arts cover">
            <a:hlinkClick r:id="rId6"/>
            <a:extLst>
              <a:ext uri="{FF2B5EF4-FFF2-40B4-BE49-F238E27FC236}">
                <a16:creationId xmlns:a16="http://schemas.microsoft.com/office/drawing/2014/main" id="{4744D787-5C7B-FE75-7235-DBFA3DDD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484" y="1219200"/>
            <a:ext cx="1879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hlinkClick r:id="rId8"/>
            <a:extLst>
              <a:ext uri="{FF2B5EF4-FFF2-40B4-BE49-F238E27FC236}">
                <a16:creationId xmlns:a16="http://schemas.microsoft.com/office/drawing/2014/main" id="{87EE01F2-9980-D134-FB6F-0A9B44DC51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5082" y="3163646"/>
            <a:ext cx="1850865" cy="277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6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067" y="304800"/>
            <a:ext cx="7253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Research on Literacy, Broadly Speaking: Books</a:t>
            </a:r>
          </a:p>
        </p:txBody>
      </p:sp>
      <p:pic>
        <p:nvPicPr>
          <p:cNvPr id="819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309" y="1893404"/>
            <a:ext cx="1659731" cy="236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14600"/>
            <a:ext cx="1643016" cy="234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Whitewashed Critical Perspectives : Restoring the Edge to Edgy Ideas book cover">
            <a:extLst>
              <a:ext uri="{FF2B5EF4-FFF2-40B4-BE49-F238E27FC236}">
                <a16:creationId xmlns:a16="http://schemas.microsoft.com/office/drawing/2014/main" id="{FA586D9F-A539-4793-94A4-CC6EED40C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233" y="3658232"/>
            <a:ext cx="1714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eveloping Culturally and Historically Sensitive Teacher Education cover">
            <a:hlinkClick r:id="rId6"/>
            <a:extLst>
              <a:ext uri="{FF2B5EF4-FFF2-40B4-BE49-F238E27FC236}">
                <a16:creationId xmlns:a16="http://schemas.microsoft.com/office/drawing/2014/main" id="{BFA652B7-9FC4-9919-E2E9-CBBDAD1E2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085679"/>
            <a:ext cx="1869583" cy="264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8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57201"/>
            <a:ext cx="89916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Research on Literacy, Broadly Speaking: Articles &amp; Chapters</a:t>
            </a:r>
          </a:p>
          <a:p>
            <a:r>
              <a:rPr lang="en-US" dirty="0"/>
              <a:t>	</a:t>
            </a:r>
          </a:p>
          <a:p>
            <a:r>
              <a:rPr lang="en-US" sz="1400" dirty="0"/>
              <a:t>	Smagorinsky, P., &amp; Mayer, R. E. (2014). Learning to be literate. In K. Sawyer (Ed.), </a:t>
            </a:r>
            <a:r>
              <a:rPr lang="en-US" sz="1400" i="1" dirty="0"/>
              <a:t>Cambridge handbook of the learning sciences</a:t>
            </a:r>
            <a:r>
              <a:rPr lang="en-US" sz="1400" dirty="0"/>
              <a:t> (pp. 605-625). New York, NY: Cambridge University Press.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(2015). Disciplinary literacy in English/language arts. </a:t>
            </a:r>
            <a:r>
              <a:rPr lang="en-US" sz="1400" i="1" dirty="0">
                <a:hlinkClick r:id="rId2"/>
              </a:rPr>
              <a:t>Journal of Adolescent &amp; Adult Literacy, 59</a:t>
            </a:r>
            <a:r>
              <a:rPr lang="en-US" sz="1400" dirty="0">
                <a:hlinkClick r:id="rId2"/>
              </a:rPr>
              <a:t>(2), 141-146.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(2015). Growth through Language Arts and the conundrum of teacher evaluation. </a:t>
            </a:r>
            <a:r>
              <a:rPr lang="en-US" sz="1400" i="1" dirty="0">
                <a:hlinkClick r:id="rId3"/>
              </a:rPr>
              <a:t>Language Arts, 93(2</a:t>
            </a:r>
            <a:r>
              <a:rPr lang="en-US" sz="1400" dirty="0">
                <a:hlinkClick r:id="rId3"/>
              </a:rPr>
              <a:t>), 108-112. </a:t>
            </a:r>
            <a:endParaRPr lang="en-US" sz="1400" dirty="0"/>
          </a:p>
          <a:p>
            <a:r>
              <a:rPr lang="en-US" sz="1400" dirty="0"/>
              <a:t>	Smagorinsky, P. (2017). Discussion, conversation, and dialogue: Applebee, Bakhtin, and speech in school. In R. K. Durst, G. E. Newell, &amp; J. D. Marshall (Eds.), </a:t>
            </a:r>
            <a:r>
              <a:rPr lang="en-US" sz="1400" i="1" dirty="0"/>
              <a:t>English Language Arts research and teaching: Revisiting and extending Arthur Applebee’s contributions</a:t>
            </a:r>
            <a:r>
              <a:rPr lang="en-US" sz="1400" dirty="0"/>
              <a:t> (pp. 27-40). New York, NY: Routledge.</a:t>
            </a:r>
          </a:p>
          <a:p>
            <a:r>
              <a:rPr lang="en-US" sz="1400" dirty="0"/>
              <a:t>	Smagorinsky, P. (2017). Reconsidering Dartmouth from a social, institutional perspective. </a:t>
            </a:r>
            <a:r>
              <a:rPr lang="en-US" sz="1400" i="1" dirty="0"/>
              <a:t>Language Arts Journal of Michigan</a:t>
            </a:r>
            <a:r>
              <a:rPr lang="en-US" sz="1400" dirty="0"/>
              <a:t>, </a:t>
            </a:r>
            <a:r>
              <a:rPr lang="en-US" sz="1400" i="1" dirty="0"/>
              <a:t>33</a:t>
            </a:r>
            <a:r>
              <a:rPr lang="en-US" sz="1400" dirty="0"/>
              <a:t>(1), 4-7.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(2018). </a:t>
            </a:r>
            <a:r>
              <a:rPr lang="en-US" sz="1400" dirty="0" err="1">
                <a:hlinkClick r:id="rId4"/>
              </a:rPr>
              <a:t>Deconflating</a:t>
            </a:r>
            <a:r>
              <a:rPr lang="en-US" sz="1400" dirty="0">
                <a:hlinkClick r:id="rId4"/>
              </a:rPr>
              <a:t> the ZPD and instructional scaffolding: Retranslating and reconceiving the zone of proximal development as the zone of next development. </a:t>
            </a:r>
            <a:r>
              <a:rPr lang="en-US" sz="1400" i="1" dirty="0">
                <a:hlinkClick r:id="rId4"/>
              </a:rPr>
              <a:t>Learning, Culture and Social Interaction</a:t>
            </a:r>
            <a:r>
              <a:rPr lang="en-US" sz="1400" dirty="0">
                <a:hlinkClick r:id="rId4"/>
              </a:rPr>
              <a:t>, </a:t>
            </a:r>
            <a:r>
              <a:rPr lang="en-US" sz="1400" i="1" dirty="0">
                <a:hlinkClick r:id="rId4"/>
              </a:rPr>
              <a:t>16</a:t>
            </a:r>
            <a:r>
              <a:rPr lang="en-US" sz="1400" dirty="0">
                <a:hlinkClick r:id="rId4"/>
              </a:rPr>
              <a:t>, 70–75.</a:t>
            </a:r>
            <a:endParaRPr lang="en-US" sz="1400" dirty="0"/>
          </a:p>
          <a:p>
            <a:r>
              <a:rPr lang="en-US" sz="1400" dirty="0"/>
              <a:t>	Smagorinsky, P. (2018). Is instructional scaffolding actually Vygotskian? And why should it matter to teachers? </a:t>
            </a:r>
            <a:r>
              <a:rPr lang="en-US" sz="1400" i="1" dirty="0"/>
              <a:t>Journal of Adolescent &amp; Adult Literacy</a:t>
            </a:r>
            <a:r>
              <a:rPr lang="en-US" sz="1400" dirty="0"/>
              <a:t>, </a:t>
            </a:r>
            <a:r>
              <a:rPr lang="en-US" sz="1400" i="1" dirty="0"/>
              <a:t>62</a:t>
            </a:r>
            <a:r>
              <a:rPr lang="en-US" sz="1400" dirty="0"/>
              <a:t>(3), 253-257.	</a:t>
            </a:r>
          </a:p>
          <a:p>
            <a:r>
              <a:rPr lang="en-US" sz="1400" dirty="0"/>
              <a:t>	Smagorinsky, P. (2018). Dartmouth’s growth model reconceived from a social perspective. In A. Goodwyn, C. </a:t>
            </a:r>
            <a:r>
              <a:rPr lang="en-US" sz="1400" dirty="0" err="1"/>
              <a:t>Durrant</a:t>
            </a:r>
            <a:r>
              <a:rPr lang="en-US" sz="1400" dirty="0"/>
              <a:t>, W. Sawyer, D. </a:t>
            </a:r>
            <a:r>
              <a:rPr lang="en-US" sz="1400" dirty="0" err="1"/>
              <a:t>Zancanella</a:t>
            </a:r>
            <a:r>
              <a:rPr lang="en-US" sz="1400" dirty="0"/>
              <a:t>, &amp; L. Scherff (Eds.), </a:t>
            </a:r>
            <a:r>
              <a:rPr lang="en-US" sz="1400" i="1" dirty="0"/>
              <a:t>The future of English teaching worldwide:  Celebrating 50 years of the Dartmouth Conference </a:t>
            </a:r>
            <a:r>
              <a:rPr lang="en-US" sz="1400" dirty="0"/>
              <a:t>(pp. 123-133). New York, NY: Routledge IFTE/NATE series in Educational Policy and Literacy.	</a:t>
            </a:r>
          </a:p>
          <a:p>
            <a:r>
              <a:rPr lang="en-US" sz="1400" dirty="0"/>
              <a:t>	Brooks, M. D., &amp; Smagorinsky, P. (2020). Long-term English Learners. In H. Mohebbi &amp; C. Coombe (Eds.), </a:t>
            </a:r>
            <a:r>
              <a:rPr lang="en-US" sz="1400" i="1" dirty="0"/>
              <a:t>Research questions in language education: A reference guide for teachers </a:t>
            </a:r>
            <a:r>
              <a:rPr lang="en-US" sz="1400" dirty="0"/>
              <a:t>(pp. 231-236). Amsterdam, NL: Springer. </a:t>
            </a:r>
          </a:p>
          <a:p>
            <a:r>
              <a:rPr lang="en-US" sz="1400" dirty="0"/>
              <a:t>	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78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A4E04C-A7C4-4AB0-AE0F-17234DECEAC5}"/>
              </a:ext>
            </a:extLst>
          </p:cNvPr>
          <p:cNvSpPr/>
          <p:nvPr/>
        </p:nvSpPr>
        <p:spPr>
          <a:xfrm>
            <a:off x="76200" y="152400"/>
            <a:ext cx="8915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Research on Literacy, Broadly Speaking: Articles &amp; Chapters</a:t>
            </a:r>
          </a:p>
          <a:p>
            <a:endParaRPr lang="en-US" dirty="0"/>
          </a:p>
          <a:p>
            <a:r>
              <a:rPr lang="en-US" sz="1400" dirty="0"/>
              <a:t>	Smagorinsky, P., Guay, M., Lewis Ellison, T., &amp; Willis, A. I. (2020). A sociocultural perspective on readers, reading, reading instruction and assessment, reading policy, and reading research.  In E. B. Moje, P. Afflerbach, P. Enciso, &amp; N. K. Lesaux (Eds.), Handbook of reading research, Vol V (pp. 57-76). New York, NY: Routledge.</a:t>
            </a:r>
          </a:p>
          <a:p>
            <a:r>
              <a:rPr lang="en-US" sz="1400" dirty="0"/>
              <a:t>	Smagorinsky, P. (2021). Third and hybrid spaces in literacy scholarship and practice: They are different, and their differences matter. In C. Compton-Lilly, T. Lewis Ellison, K. Perry, &amp; P. Smagorinsky (Eds.), </a:t>
            </a:r>
            <a:r>
              <a:rPr lang="en-US" sz="1400" i="1" dirty="0"/>
              <a:t>Whitewashed critical perspectives: Restoring the edge to edgy ideas in literacy education </a:t>
            </a:r>
            <a:r>
              <a:rPr lang="en-US" sz="1400" dirty="0"/>
              <a:t>(pp. 18-40). New York, NY: Routledge.</a:t>
            </a:r>
          </a:p>
          <a:p>
            <a:r>
              <a:rPr lang="en-US" sz="1400" dirty="0"/>
              <a:t>	Compton-Lilly, C., Lewis Ellison, T., Perry, K., &amp; Smagorinsky, P. (2021). Introduction. In C. Compton-Lilly, T. Lewis Ellison, K. Perry, &amp; P. Smagorinsky (Eds.), </a:t>
            </a:r>
            <a:r>
              <a:rPr lang="en-US" sz="1400" i="1" dirty="0"/>
              <a:t>Whitewashed critical perspectives: Restoring the edge to edgy ideas in literacy education </a:t>
            </a:r>
            <a:r>
              <a:rPr lang="en-US" sz="1400" dirty="0"/>
              <a:t>(pp. 1-17). New York, NY: Routledge.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(2021). Revising history to suit the present.  </a:t>
            </a:r>
            <a:r>
              <a:rPr lang="en-US" sz="1400" i="1" dirty="0">
                <a:hlinkClick r:id="rId2"/>
              </a:rPr>
              <a:t>Academia Letters</a:t>
            </a:r>
            <a:r>
              <a:rPr lang="en-US" sz="1400" dirty="0">
                <a:hlinkClick r:id="rId2"/>
              </a:rPr>
              <a:t>, Article 279.</a:t>
            </a:r>
            <a:endParaRPr lang="en-US" sz="1400" dirty="0"/>
          </a:p>
          <a:p>
            <a:r>
              <a:rPr lang="en-US" sz="1400" dirty="0"/>
              <a:t>	Smagorinsky, P., &amp; Mayer, R. E. (2022). Learning to be literate. In K. Sawyer (Ed.), </a:t>
            </a:r>
            <a:r>
              <a:rPr lang="en-US" sz="1400" i="1" dirty="0"/>
              <a:t>Cambridge handbook of the learning sciences</a:t>
            </a:r>
            <a:r>
              <a:rPr lang="en-US" sz="1400" dirty="0"/>
              <a:t>, 3rd ed. (pp. 543-559). New York, NY: Cambridge University Press.</a:t>
            </a:r>
          </a:p>
          <a:p>
            <a:r>
              <a:rPr lang="en-US" sz="1400" dirty="0"/>
              <a:t>	Smagorinsky, P. (2022). Un </a:t>
            </a:r>
            <a:r>
              <a:rPr lang="en-US" sz="1400" dirty="0" err="1"/>
              <a:t>enfoque</a:t>
            </a:r>
            <a:r>
              <a:rPr lang="en-US" sz="1400" dirty="0"/>
              <a:t> </a:t>
            </a:r>
            <a:r>
              <a:rPr lang="en-US" sz="1400" dirty="0" err="1"/>
              <a:t>evolutivo</a:t>
            </a:r>
            <a:r>
              <a:rPr lang="en-US" sz="1400" dirty="0"/>
              <a:t>, cultural y </a:t>
            </a:r>
            <a:r>
              <a:rPr lang="en-US" sz="1400" dirty="0" err="1"/>
              <a:t>emocional</a:t>
            </a:r>
            <a:r>
              <a:rPr lang="en-US" sz="1400" dirty="0"/>
              <a:t> de la </a:t>
            </a:r>
            <a:r>
              <a:rPr lang="en-US" sz="1400" dirty="0" err="1"/>
              <a:t>alfabetización</a:t>
            </a:r>
            <a:r>
              <a:rPr lang="en-US" sz="1400" dirty="0"/>
              <a:t> [A developmental, cultural, and emotional approach to literacy education]. In M. M. Vergara Fregoso, R. García </a:t>
            </a:r>
            <a:r>
              <a:rPr lang="en-US" sz="1400" dirty="0" err="1"/>
              <a:t>Reynaga</a:t>
            </a:r>
            <a:r>
              <a:rPr lang="en-US" sz="1400" dirty="0"/>
              <a:t>, &amp; S. Ayala Ramírez (Eds.), </a:t>
            </a:r>
            <a:r>
              <a:rPr lang="en-US" sz="1400" dirty="0" err="1"/>
              <a:t>Literacidad</a:t>
            </a:r>
            <a:r>
              <a:rPr lang="en-US" sz="1400" dirty="0"/>
              <a:t> </a:t>
            </a:r>
            <a:r>
              <a:rPr lang="en-US" sz="1400" dirty="0" err="1"/>
              <a:t>crítica</a:t>
            </a:r>
            <a:r>
              <a:rPr lang="en-US" sz="1400" dirty="0"/>
              <a:t>, </a:t>
            </a:r>
            <a:r>
              <a:rPr lang="en-US" sz="1400" dirty="0" err="1"/>
              <a:t>formación</a:t>
            </a:r>
            <a:r>
              <a:rPr lang="en-US" sz="1400" dirty="0"/>
              <a:t> e </a:t>
            </a:r>
            <a:r>
              <a:rPr lang="en-US" sz="1400" dirty="0" err="1"/>
              <a:t>inclusión</a:t>
            </a:r>
            <a:r>
              <a:rPr lang="en-US" sz="1400" dirty="0"/>
              <a:t> [Literacy criticality, training and inclusion] (pp. 141-263). Guadalajara, MX: Editorial Universidad de Guadalajara, Centro Universitario de Arte, </a:t>
            </a:r>
            <a:r>
              <a:rPr lang="en-US" sz="1400" dirty="0" err="1"/>
              <a:t>Arquitectura</a:t>
            </a:r>
            <a:r>
              <a:rPr lang="en-US" sz="1400" dirty="0"/>
              <a:t> y </a:t>
            </a:r>
            <a:r>
              <a:rPr lang="en-US" sz="1400" dirty="0" err="1"/>
              <a:t>Diseño</a:t>
            </a:r>
            <a:r>
              <a:rPr lang="en-US" sz="1400" dirty="0"/>
              <a:t>, Instituto </a:t>
            </a:r>
            <a:r>
              <a:rPr lang="en-US" sz="1400" dirty="0" err="1"/>
              <a:t>Transdisciplinar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Literacidad.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(2024). </a:t>
            </a:r>
            <a:r>
              <a:rPr lang="en-US" sz="1400" dirty="0" err="1">
                <a:hlinkClick r:id="rId3"/>
              </a:rPr>
              <a:t>Cómo</a:t>
            </a:r>
            <a:r>
              <a:rPr lang="en-US" sz="1400" dirty="0">
                <a:hlinkClick r:id="rId3"/>
              </a:rPr>
              <a:t> </a:t>
            </a:r>
            <a:r>
              <a:rPr lang="en-US" sz="1400" dirty="0" err="1">
                <a:hlinkClick r:id="rId3"/>
              </a:rPr>
              <a:t>descolonicé</a:t>
            </a:r>
            <a:r>
              <a:rPr lang="en-US" sz="1400" dirty="0">
                <a:hlinkClick r:id="rId3"/>
              </a:rPr>
              <a:t> mi </a:t>
            </a:r>
            <a:r>
              <a:rPr lang="en-US" sz="1400" dirty="0" err="1">
                <a:hlinkClick r:id="rId3"/>
              </a:rPr>
              <a:t>propia</a:t>
            </a:r>
            <a:r>
              <a:rPr lang="en-US" sz="1400" dirty="0">
                <a:hlinkClick r:id="rId3"/>
              </a:rPr>
              <a:t> </a:t>
            </a:r>
            <a:r>
              <a:rPr lang="en-US" sz="1400" dirty="0" err="1">
                <a:hlinkClick r:id="rId3"/>
              </a:rPr>
              <a:t>percepción</a:t>
            </a:r>
            <a:r>
              <a:rPr lang="en-US" sz="1400" dirty="0">
                <a:hlinkClick r:id="rId3"/>
              </a:rPr>
              <a:t> </a:t>
            </a:r>
            <a:r>
              <a:rPr lang="en-US" sz="1400" dirty="0" err="1">
                <a:hlinkClick r:id="rId3"/>
              </a:rPr>
              <a:t>sobre</a:t>
            </a:r>
            <a:r>
              <a:rPr lang="en-US" sz="1400" dirty="0">
                <a:hlinkClick r:id="rId3"/>
              </a:rPr>
              <a:t> la </a:t>
            </a:r>
            <a:r>
              <a:rPr lang="en-US" sz="1400" dirty="0" err="1">
                <a:hlinkClick r:id="rId3"/>
              </a:rPr>
              <a:t>literacidad</a:t>
            </a:r>
            <a:r>
              <a:rPr lang="en-US" sz="1400" dirty="0">
                <a:hlinkClick r:id="rId3"/>
              </a:rPr>
              <a:t> [How I decolonized my own thinking about literacy]. In P. Rosas &amp; M. Moreno (Eds.), </a:t>
            </a:r>
            <a:r>
              <a:rPr lang="en-US" sz="1400" dirty="0" err="1">
                <a:hlinkClick r:id="rId3"/>
              </a:rPr>
              <a:t>Ex</a:t>
            </a:r>
            <a:r>
              <a:rPr lang="en-US" sz="1400" i="1" dirty="0" err="1">
                <a:hlinkClick r:id="rId3"/>
              </a:rPr>
              <a:t>ploraciones</a:t>
            </a:r>
            <a:r>
              <a:rPr lang="en-US" sz="1400" i="1" dirty="0">
                <a:hlinkClick r:id="rId3"/>
              </a:rPr>
              <a:t> de </a:t>
            </a:r>
            <a:r>
              <a:rPr lang="en-US" sz="1400" i="1" dirty="0" err="1">
                <a:hlinkClick r:id="rId3"/>
              </a:rPr>
              <a:t>los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estudios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en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literacidad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en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el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contexto</a:t>
            </a:r>
            <a:r>
              <a:rPr lang="en-US" sz="1400" i="1" dirty="0">
                <a:hlinkClick r:id="rId3"/>
              </a:rPr>
              <a:t> </a:t>
            </a:r>
            <a:r>
              <a:rPr lang="en-US" sz="1400" i="1" dirty="0" err="1">
                <a:hlinkClick r:id="rId3"/>
              </a:rPr>
              <a:t>latinoamericano</a:t>
            </a:r>
            <a:r>
              <a:rPr lang="en-US" sz="1400" i="1" dirty="0">
                <a:hlinkClick r:id="rId3"/>
              </a:rPr>
              <a:t> [Explorations of literacy studies in the Latin American context] </a:t>
            </a:r>
            <a:r>
              <a:rPr lang="es-ES" sz="1400" i="1" dirty="0">
                <a:hlinkClick r:id="rId3"/>
              </a:rPr>
              <a:t>(pp. 61-71). Universidad de Guadalajara Publishing House. </a:t>
            </a:r>
            <a:endParaRPr lang="es-ES" sz="1400" i="1" dirty="0"/>
          </a:p>
          <a:p>
            <a:r>
              <a:rPr lang="en-US" sz="1400" i="1" dirty="0"/>
              <a:t> </a:t>
            </a:r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(2024). Lantolf, Vygotsky, and learning through and about languages. </a:t>
            </a:r>
            <a:r>
              <a:rPr lang="en-US" sz="1400" i="1" dirty="0">
                <a:hlinkClick r:id="rId4"/>
              </a:rPr>
              <a:t>Language Teaching Research Quarterly, 46</a:t>
            </a:r>
            <a:r>
              <a:rPr lang="en-US" sz="1400" dirty="0">
                <a:hlinkClick r:id="rId4"/>
              </a:rPr>
              <a:t>, 7-24</a:t>
            </a:r>
            <a:r>
              <a:rPr lang="en-US" sz="1400" dirty="0"/>
              <a:t>. </a:t>
            </a:r>
            <a:r>
              <a:rPr lang="en-US" sz="1400" dirty="0">
                <a:hlinkClick r:id="rId5"/>
              </a:rPr>
              <a:t>https://doi.org/10.32038/ltrq.2024.46.02</a:t>
            </a:r>
            <a:r>
              <a:rPr lang="en-US" sz="1400" dirty="0"/>
              <a:t>  	</a:t>
            </a:r>
          </a:p>
          <a:p>
            <a:r>
              <a:rPr lang="en-US" sz="1400" dirty="0"/>
              <a:t>	Smagorinsky, P. (in press). Cultural-historical theory. In </a:t>
            </a:r>
            <a:r>
              <a:rPr lang="en-US" sz="1400" i="1" dirty="0"/>
              <a:t>Encyclopedia of Cultural Psychology </a:t>
            </a:r>
            <a:r>
              <a:rPr lang="en-US" sz="1400" dirty="0"/>
              <a:t>(L. Tateo, J. Valsiner, R. de Luca </a:t>
            </a:r>
            <a:r>
              <a:rPr lang="en-US" sz="1400" dirty="0" err="1"/>
              <a:t>Picione</a:t>
            </a:r>
            <a:r>
              <a:rPr lang="en-US" sz="1400" dirty="0"/>
              <a:t>, and S. Xu, Eds.). Edward Elgar Publishing.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C833B-8C1A-CF9B-9BB1-E957888922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025" y="3133725"/>
            <a:ext cx="59499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7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868362"/>
          </a:xfrm>
        </p:spPr>
        <p:txBody>
          <a:bodyPr>
            <a:no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Writing Research: 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	</a:t>
            </a:r>
          </a:p>
        </p:txBody>
      </p:sp>
      <p:pic>
        <p:nvPicPr>
          <p:cNvPr id="9217" name="Picture 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618" y="1674091"/>
            <a:ext cx="2085392" cy="296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190500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3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"/>
            <a:ext cx="78789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Writing Research: Articles &amp; ChaptERS</a:t>
            </a:r>
            <a:endParaRPr lang="en-US" sz="24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521732"/>
            <a:ext cx="8382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(1986). An apology for structured composition instruction. </a:t>
            </a:r>
            <a:r>
              <a:rPr lang="en-US" sz="1400" i="1" dirty="0">
                <a:hlinkClick r:id="rId2"/>
              </a:rPr>
              <a:t>Written Communication, 3</a:t>
            </a:r>
            <a:r>
              <a:rPr lang="en-US" sz="1400" dirty="0">
                <a:hlinkClick r:id="rId2"/>
              </a:rPr>
              <a:t>, 105-122.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(1991). The writer's knowledge and the writing process: A protocol analysis. </a:t>
            </a:r>
            <a:r>
              <a:rPr lang="en-US" sz="1400" i="1" dirty="0">
                <a:hlinkClick r:id="rId3"/>
              </a:rPr>
              <a:t>Research in the Teaching of English, 25</a:t>
            </a:r>
            <a:r>
              <a:rPr lang="en-US" sz="1400" dirty="0">
                <a:hlinkClick r:id="rId3"/>
              </a:rPr>
              <a:t>, 339-364.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(1992). How reading model essays affects writers. In J. W. Irwin &amp; M. A. Doyle (Eds.), </a:t>
            </a:r>
            <a:r>
              <a:rPr lang="en-US" sz="1400" i="1" dirty="0">
                <a:hlinkClick r:id="rId4"/>
              </a:rPr>
              <a:t>Reading/writing connections: Learning from research</a:t>
            </a:r>
            <a:r>
              <a:rPr lang="en-US" sz="1400" dirty="0">
                <a:hlinkClick r:id="rId4"/>
              </a:rPr>
              <a:t> (pp. 160-176). Newark, DE: International Reading Association.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&amp; Smith, M. W. (1992). The nature of knowledge in composition and literary understanding: The question of specificity. </a:t>
            </a:r>
            <a:r>
              <a:rPr lang="en-US" sz="1400" i="1" dirty="0">
                <a:hlinkClick r:id="rId5"/>
              </a:rPr>
              <a:t>Review of Educational Research, 62</a:t>
            </a:r>
            <a:r>
              <a:rPr lang="en-US" sz="1400" dirty="0">
                <a:hlinkClick r:id="rId5"/>
              </a:rPr>
              <a:t>, 279-305.</a:t>
            </a:r>
            <a:endParaRPr lang="en-US" sz="1400" dirty="0"/>
          </a:p>
          <a:p>
            <a:r>
              <a:rPr lang="en-US" sz="1400" dirty="0"/>
              <a:t>	Smagorinsky, P. (1994). Models. In A. C. Purves (Ed.), </a:t>
            </a:r>
            <a:r>
              <a:rPr lang="en-US" sz="1400" i="1" dirty="0"/>
              <a:t>Encyclopedia of English Studies and Language Arts</a:t>
            </a:r>
            <a:r>
              <a:rPr lang="en-US" sz="1400" dirty="0"/>
              <a:t> (pp. 812-813). Urbana, IL: National Council of Teachers of English and Scholastic.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(1997). Personal growth in social context: A high school senior’s search for meaning in and through writing. </a:t>
            </a:r>
            <a:r>
              <a:rPr lang="en-US" sz="1400" i="1" dirty="0">
                <a:hlinkClick r:id="rId6"/>
              </a:rPr>
              <a:t>Written Communication, 14</a:t>
            </a:r>
            <a:r>
              <a:rPr lang="en-US" sz="1400" dirty="0">
                <a:hlinkClick r:id="rId6"/>
              </a:rPr>
              <a:t>, 63-105.</a:t>
            </a:r>
            <a:endParaRPr lang="en-US" sz="1400" dirty="0"/>
          </a:p>
          <a:p>
            <a:r>
              <a:rPr lang="en-US" sz="1400" dirty="0"/>
              <a:t>	 Smagorinsky, P. (2006). Overview. In P. Smagorinsky (Ed.), </a:t>
            </a:r>
            <a:r>
              <a:rPr lang="en-US" sz="1400" i="1" dirty="0"/>
              <a:t>Research on composition: Multiple perspectives on two decades of change</a:t>
            </a:r>
            <a:r>
              <a:rPr lang="en-US" sz="1400" dirty="0"/>
              <a:t> (pp. 1-14). New York: Teachers College Press.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(Editor) (2006). </a:t>
            </a:r>
            <a:r>
              <a:rPr lang="en-US" sz="1400" i="1" dirty="0">
                <a:hlinkClick r:id="rId7"/>
              </a:rPr>
              <a:t>Writing in school contexts. Special themed issue of L1-Educational Studies of Language and Literature, 6</a:t>
            </a:r>
            <a:r>
              <a:rPr lang="en-US" sz="1400" dirty="0">
                <a:hlinkClick r:id="rId7"/>
              </a:rPr>
              <a:t>(2). </a:t>
            </a:r>
            <a:endParaRPr lang="en-US" sz="1400" dirty="0"/>
          </a:p>
          <a:p>
            <a:r>
              <a:rPr lang="en-US" sz="1400" dirty="0"/>
              <a:t>	Smagorinsky, P. (2010). Teaching writing in the age of accountability: Reflections from the academy. In G. A. </a:t>
            </a:r>
            <a:r>
              <a:rPr lang="en-US" sz="1400" dirty="0" err="1"/>
              <a:t>Troia</a:t>
            </a:r>
            <a:r>
              <a:rPr lang="en-US" sz="1400" dirty="0"/>
              <a:t>, R. K. </a:t>
            </a:r>
            <a:r>
              <a:rPr lang="en-US" sz="1400" dirty="0" err="1"/>
              <a:t>Shankland</a:t>
            </a:r>
            <a:r>
              <a:rPr lang="en-US" sz="1400" dirty="0"/>
              <a:t>, &amp; A. </a:t>
            </a:r>
            <a:r>
              <a:rPr lang="en-US" sz="1400" dirty="0" err="1"/>
              <a:t>Heintz</a:t>
            </a:r>
            <a:r>
              <a:rPr lang="en-US" sz="1400" dirty="0"/>
              <a:t> (Eds.), </a:t>
            </a:r>
            <a:r>
              <a:rPr lang="en-US" sz="1400" i="1" dirty="0"/>
              <a:t>Putting writing research into practice: Applications for teacher professional development </a:t>
            </a:r>
            <a:r>
              <a:rPr lang="en-US" sz="1400" dirty="0"/>
              <a:t>(pp. 276-305). New York: Guilford.</a:t>
            </a:r>
          </a:p>
          <a:p>
            <a:r>
              <a:rPr lang="en-US" sz="1400" dirty="0"/>
              <a:t>	</a:t>
            </a:r>
            <a:r>
              <a:rPr lang="en-AU" sz="1400" dirty="0">
                <a:hlinkClick r:id="rId8"/>
              </a:rPr>
              <a:t>Smagorinsky, P., Augustine, S. M., &amp; O’Donnell-Allen, C. (2007). Experiences with personal, academic, and hybrid writing: A study of two high school seniors. </a:t>
            </a:r>
            <a:r>
              <a:rPr lang="en-AU" sz="1400" i="1" dirty="0">
                <a:hlinkClick r:id="rId8"/>
              </a:rPr>
              <a:t>English in Australia, 42</a:t>
            </a:r>
            <a:r>
              <a:rPr lang="en-AU" sz="1400" dirty="0">
                <a:hlinkClick r:id="rId8"/>
              </a:rPr>
              <a:t>(3), 55-73.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P., Daigle, E. A., O’Donnell-Allen, C., &amp; Bynum, S. (2010). Bullshit in academic writing: A protocol analysis of a high school senior’s process of interpreting </a:t>
            </a:r>
            <a:r>
              <a:rPr lang="en-US" sz="1400" i="1" dirty="0">
                <a:hlinkClick r:id="rId9"/>
              </a:rPr>
              <a:t>Much Ado About Nothing. Research in the Teaching of English, 44</a:t>
            </a:r>
            <a:r>
              <a:rPr lang="en-US" sz="1400" dirty="0">
                <a:hlinkClick r:id="rId9"/>
              </a:rPr>
              <a:t>, 368-405.</a:t>
            </a:r>
            <a:endParaRPr lang="en-US" sz="1400" dirty="0"/>
          </a:p>
          <a:p>
            <a:r>
              <a:rPr lang="en-US" sz="1400" dirty="0"/>
              <a:t>	</a:t>
            </a:r>
          </a:p>
          <a:p>
            <a:r>
              <a:rPr lang="en-US" sz="1400" dirty="0"/>
              <a:t>	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838200"/>
            <a:ext cx="89916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Writing Research: Articles &amp; </a:t>
            </a:r>
            <a:r>
              <a:rPr lang="en-US" sz="2400" b="1" cap="all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ChaptERS</a:t>
            </a:r>
            <a:endParaRPr lang="en-US" sz="2400" b="1" dirty="0"/>
          </a:p>
          <a:p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P., &amp; Daigle, E. A. (2011). The role of affect in students’ writing for school</a:t>
            </a:r>
            <a:r>
              <a:rPr lang="en-US" sz="1400" b="1" dirty="0">
                <a:hlinkClick r:id="rId2"/>
              </a:rPr>
              <a:t>. </a:t>
            </a:r>
            <a:r>
              <a:rPr lang="en-US" sz="1400" dirty="0">
                <a:hlinkClick r:id="rId2"/>
              </a:rPr>
              <a:t>In E. Grigorenko, E. Mambrino, &amp; D. Preiss (Eds.), </a:t>
            </a:r>
            <a:r>
              <a:rPr lang="en-US" sz="1400" i="1" dirty="0">
                <a:hlinkClick r:id="rId2"/>
              </a:rPr>
              <a:t>Handbook of writing: A mosaic of perspectives and views </a:t>
            </a:r>
            <a:r>
              <a:rPr lang="en-US" sz="1400" dirty="0">
                <a:hlinkClick r:id="rId2"/>
              </a:rPr>
              <a:t>(pp. 291-305). New York, NY:</a:t>
            </a:r>
            <a:r>
              <a:rPr lang="en-US" sz="1400" i="1" dirty="0">
                <a:hlinkClick r:id="rId2"/>
              </a:rPr>
              <a:t> </a:t>
            </a:r>
            <a:r>
              <a:rPr lang="en-US" sz="1400" dirty="0">
                <a:hlinkClick r:id="rId2"/>
              </a:rPr>
              <a:t>Psychology Press.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Jakubiak, C. &amp; Smagorinsky, P. (2016). The discourse of voluntourism: An analysis of applications submitted to a summer overseas volunteer teaching program. </a:t>
            </a:r>
            <a:r>
              <a:rPr lang="en-US" sz="1400" i="1" dirty="0">
                <a:hlinkClick r:id="rId3"/>
              </a:rPr>
              <a:t>The Journal of English as an International Language, 10(2</a:t>
            </a:r>
            <a:r>
              <a:rPr lang="en-US" sz="1400" dirty="0">
                <a:hlinkClick r:id="rId3"/>
              </a:rPr>
              <a:t>), 108-137.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(2018). Emotion, reason, and argument: Teaching persuasive writing in tense times. </a:t>
            </a:r>
            <a:r>
              <a:rPr lang="en-US" sz="1400" i="1" dirty="0">
                <a:hlinkClick r:id="rId4"/>
              </a:rPr>
              <a:t>English Journal, 107</a:t>
            </a:r>
            <a:r>
              <a:rPr lang="en-US" sz="1400" dirty="0">
                <a:hlinkClick r:id="rId4"/>
              </a:rPr>
              <a:t>(5), 98-101.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Johnson, L.L., </a:t>
            </a:r>
            <a:r>
              <a:rPr lang="en-US" sz="1400" dirty="0" err="1">
                <a:hlinkClick r:id="rId5"/>
              </a:rPr>
              <a:t>Chisam</a:t>
            </a:r>
            <a:r>
              <a:rPr lang="en-US" sz="1400" dirty="0">
                <a:hlinkClick r:id="rId5"/>
              </a:rPr>
              <a:t>, J., Smagorinsky, P., &amp; </a:t>
            </a:r>
            <a:r>
              <a:rPr lang="en-US" sz="1400" dirty="0" err="1">
                <a:hlinkClick r:id="rId5"/>
              </a:rPr>
              <a:t>Wargo</a:t>
            </a:r>
            <a:r>
              <a:rPr lang="en-US" sz="1400" dirty="0">
                <a:hlinkClick r:id="rId5"/>
              </a:rPr>
              <a:t>, K. (2018). Beyond publication: Social action as the ultimate stage of a writing process. Contribution to a special issue in honor of Gert </a:t>
            </a:r>
            <a:r>
              <a:rPr lang="en-US" sz="1400" dirty="0" err="1">
                <a:hlinkClick r:id="rId5"/>
              </a:rPr>
              <a:t>Rijlaarsdam</a:t>
            </a:r>
            <a:r>
              <a:rPr lang="en-US" sz="1400" dirty="0">
                <a:hlinkClick r:id="rId5"/>
              </a:rPr>
              <a:t> Making Connections: Studies of Language and Literature Education. L1-Educational Studies in Language and Literature, 18, 1-21.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(2022). Arguing controversies through civic discourse. </a:t>
            </a:r>
            <a:r>
              <a:rPr lang="en-US" sz="1400" i="1" dirty="0">
                <a:hlinkClick r:id="rId6"/>
              </a:rPr>
              <a:t>Writing and Pedagogy, 14(3</a:t>
            </a:r>
            <a:r>
              <a:rPr lang="en-US" sz="1400" dirty="0">
                <a:hlinkClick r:id="rId6"/>
              </a:rPr>
              <a:t>), 391–408.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(in press). The disputatious personality and the value of listening. </a:t>
            </a:r>
          </a:p>
          <a:p>
            <a:r>
              <a:rPr lang="en-US" sz="1400" dirty="0">
                <a:hlinkClick r:id="rId7"/>
              </a:rPr>
              <a:t>In K. B. Kelly, P. R. Rogers, &amp; R. Vinz (Eds.), </a:t>
            </a:r>
            <a:r>
              <a:rPr lang="en-US" sz="1400" i="1" dirty="0">
                <a:hlinkClick r:id="rId7"/>
              </a:rPr>
              <a:t>Building literate communities: In conversation with Sheridan Blau </a:t>
            </a:r>
            <a:r>
              <a:rPr lang="en-US" sz="1400" dirty="0">
                <a:hlinkClick r:id="rId7"/>
              </a:rPr>
              <a:t>(pp. 161-184). National Council of Teachers of English.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(2025). Writing and reading qualitative characters. </a:t>
            </a:r>
            <a:r>
              <a:rPr lang="en-US" sz="1400" i="1" dirty="0">
                <a:hlinkClick r:id="rId8"/>
              </a:rPr>
              <a:t>Written Communication, 42</a:t>
            </a:r>
            <a:r>
              <a:rPr lang="en-US" sz="1400" dirty="0">
                <a:hlinkClick r:id="rId8"/>
              </a:rPr>
              <a:t>(3), .</a:t>
            </a:r>
            <a:r>
              <a:rPr lang="en-US" sz="1400" dirty="0"/>
              <a:t> </a:t>
            </a:r>
            <a:r>
              <a:rPr lang="en-US" sz="1400" dirty="0">
                <a:hlinkClick r:id="rId9"/>
              </a:rPr>
              <a:t>https://doi.org</a:t>
            </a:r>
            <a:r>
              <a:rPr lang="en-US" sz="1400">
                <a:hlinkClick r:id="rId9"/>
              </a:rPr>
              <a:t>/10.1177/0741088325132831</a:t>
            </a:r>
            <a:r>
              <a:rPr lang="en-US" sz="1400"/>
              <a:t> 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495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678" y="228599"/>
            <a:ext cx="8953991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Research on Nonverbal Composing</a:t>
            </a:r>
          </a:p>
          <a:p>
            <a:pPr algn="ctr"/>
            <a:r>
              <a:rPr lang="en-US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Funded by the Spencer Foundation ,  the Research Foundation of the National Council of Teachers of English, </a:t>
            </a:r>
          </a:p>
          <a:p>
            <a:pPr algn="ctr"/>
            <a:r>
              <a:rPr lang="en-US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and </a:t>
            </a:r>
            <a:r>
              <a:rPr lang="en-US" sz="1400" dirty="0"/>
              <a:t> </a:t>
            </a:r>
            <a:r>
              <a:rPr lang="en-US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NCLB Title II Part A Higher Education IMPROVING TEACHER QUALITY Higher Education grant</a:t>
            </a:r>
          </a:p>
          <a:p>
            <a:pPr algn="ctr"/>
            <a:endParaRPr lang="en-US" sz="1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1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1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1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14036" y="1219200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Smagorinsky, P. (1992). Reconfiguring the English class through multiple intelligences. In J. Collins (Ed.), </a:t>
            </a:r>
            <a:r>
              <a:rPr lang="en-US" sz="1400" i="1" dirty="0"/>
              <a:t>Vital signs 3: Restructuring the English class</a:t>
            </a:r>
            <a:r>
              <a:rPr lang="en-US" sz="1400" dirty="0"/>
              <a:t> (pp. 35-44). Portsmouth, NH: Heinemann.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P., &amp; Coppock, J. (1994). Cultural tools and the classroom context: An exploration of an alternative response to literature. </a:t>
            </a:r>
            <a:r>
              <a:rPr lang="en-US" sz="1400" i="1" dirty="0">
                <a:hlinkClick r:id="rId2"/>
              </a:rPr>
              <a:t>Written Communication, 11</a:t>
            </a:r>
            <a:r>
              <a:rPr lang="en-US" sz="1400" dirty="0">
                <a:hlinkClick r:id="rId2"/>
              </a:rPr>
              <a:t>, 283-310.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P., &amp; Coppock, J. (1994). Exploring an evocation of the literary work: Processes and possibilities of an artistic response to literature. </a:t>
            </a:r>
            <a:r>
              <a:rPr lang="en-US" sz="1400" i="1" dirty="0">
                <a:hlinkClick r:id="rId3"/>
              </a:rPr>
              <a:t>Reader</a:t>
            </a:r>
            <a:r>
              <a:rPr lang="en-US" sz="1400" dirty="0">
                <a:hlinkClick r:id="rId3"/>
              </a:rPr>
              <a:t>, Fall, 62-74.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P., &amp; Coppock, J. (1994). Exploring artistic response to literature. In C. K. </a:t>
            </a:r>
            <a:r>
              <a:rPr lang="en-US" sz="1400" dirty="0" err="1">
                <a:hlinkClick r:id="rId4"/>
              </a:rPr>
              <a:t>Kinzer</a:t>
            </a:r>
            <a:r>
              <a:rPr lang="en-US" sz="1400" dirty="0">
                <a:hlinkClick r:id="rId4"/>
              </a:rPr>
              <a:t> &amp; D. J. </a:t>
            </a:r>
            <a:r>
              <a:rPr lang="en-US" sz="1400" dirty="0" err="1">
                <a:hlinkClick r:id="rId4"/>
              </a:rPr>
              <a:t>Leu</a:t>
            </a:r>
            <a:r>
              <a:rPr lang="en-US" sz="1400" dirty="0">
                <a:hlinkClick r:id="rId4"/>
              </a:rPr>
              <a:t> (Eds.), </a:t>
            </a:r>
            <a:r>
              <a:rPr lang="en-US" sz="1400" i="1" dirty="0">
                <a:hlinkClick r:id="rId4"/>
              </a:rPr>
              <a:t>Multidimensional aspects of literacy research, theory, and practice</a:t>
            </a:r>
            <a:r>
              <a:rPr lang="en-US" sz="1400" dirty="0">
                <a:hlinkClick r:id="rId4"/>
              </a:rPr>
              <a:t> (pp. 335-341). </a:t>
            </a:r>
            <a:r>
              <a:rPr lang="en-US" sz="1400" i="1" dirty="0">
                <a:hlinkClick r:id="rId4"/>
              </a:rPr>
              <a:t>Forty-Third Yearbook of the National Reading Conference</a:t>
            </a:r>
            <a:r>
              <a:rPr lang="en-US" sz="1400" dirty="0">
                <a:hlinkClick r:id="rId4"/>
              </a:rPr>
              <a:t>. Chicago: National Reading Conference.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P., &amp; Coppock, J. (1995). Reading through the lines: An exploration of drama as a response to literature. </a:t>
            </a:r>
            <a:r>
              <a:rPr lang="en-US" sz="1400" i="1" dirty="0">
                <a:hlinkClick r:id="rId5"/>
              </a:rPr>
              <a:t>Reading &amp; Writing Quarterly, 11</a:t>
            </a:r>
            <a:r>
              <a:rPr lang="en-US" sz="1400" dirty="0">
                <a:hlinkClick r:id="rId5"/>
              </a:rPr>
              <a:t>, 369-391.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P., &amp; Coppock, J. (1995). The reader, the text, the context: An exploration of a choreographed response to literature. </a:t>
            </a:r>
            <a:r>
              <a:rPr lang="en-US" sz="1400" i="1" dirty="0">
                <a:hlinkClick r:id="rId6"/>
              </a:rPr>
              <a:t>Journal of Reading Behavior, 27</a:t>
            </a:r>
            <a:r>
              <a:rPr lang="en-US" sz="1400" dirty="0">
                <a:hlinkClick r:id="rId6"/>
              </a:rPr>
              <a:t>, 271-298.</a:t>
            </a:r>
            <a:endParaRPr lang="en-US" sz="1400" dirty="0"/>
          </a:p>
          <a:p>
            <a:pPr lvl="1"/>
            <a:r>
              <a:rPr lang="en-US" sz="1400" i="1" dirty="0"/>
              <a:t>Translated into Portuguese as</a:t>
            </a:r>
            <a:r>
              <a:rPr lang="en-US" sz="1400" dirty="0"/>
              <a:t>: Smagorinsky, P., &amp; Coppock, J. (1999). </a:t>
            </a:r>
            <a:r>
              <a:rPr lang="en-US" sz="1400" dirty="0" err="1"/>
              <a:t>Leitor</a:t>
            </a:r>
            <a:r>
              <a:rPr lang="en-US" sz="1400" dirty="0"/>
              <a:t>, </a:t>
            </a:r>
            <a:r>
              <a:rPr lang="en-US" sz="1400" dirty="0" err="1"/>
              <a:t>texto</a:t>
            </a:r>
            <a:r>
              <a:rPr lang="en-US" sz="1400" dirty="0"/>
              <a:t> e </a:t>
            </a:r>
            <a:r>
              <a:rPr lang="en-US" sz="1400" dirty="0" err="1"/>
              <a:t>contexto</a:t>
            </a:r>
            <a:r>
              <a:rPr lang="en-US" sz="1400" dirty="0"/>
              <a:t>: Uma </a:t>
            </a:r>
            <a:r>
              <a:rPr lang="en-US" sz="1400" dirty="0" err="1"/>
              <a:t>investigacao</a:t>
            </a:r>
            <a:r>
              <a:rPr lang="en-US" sz="1400" dirty="0"/>
              <a:t> de </a:t>
            </a:r>
            <a:r>
              <a:rPr lang="en-US" sz="1400" dirty="0" err="1"/>
              <a:t>resposta</a:t>
            </a:r>
            <a:r>
              <a:rPr lang="en-US" sz="1400" dirty="0"/>
              <a:t> </a:t>
            </a:r>
            <a:r>
              <a:rPr lang="en-US" sz="1400" dirty="0" err="1"/>
              <a:t>coreografica</a:t>
            </a:r>
            <a:r>
              <a:rPr lang="en-US" sz="1400" dirty="0"/>
              <a:t> a </a:t>
            </a:r>
            <a:r>
              <a:rPr lang="en-US" sz="1400" dirty="0" err="1"/>
              <a:t>literatura</a:t>
            </a:r>
            <a:r>
              <a:rPr lang="en-US" sz="1400" dirty="0"/>
              <a:t>. </a:t>
            </a:r>
            <a:r>
              <a:rPr lang="en-US" sz="1400" i="1" dirty="0" err="1"/>
              <a:t>Revista</a:t>
            </a:r>
            <a:r>
              <a:rPr lang="en-US" sz="1400" i="1" dirty="0"/>
              <a:t> da </a:t>
            </a:r>
            <a:r>
              <a:rPr lang="en-US" sz="1400" i="1" dirty="0" err="1"/>
              <a:t>Faeeba</a:t>
            </a:r>
            <a:r>
              <a:rPr lang="en-US" sz="1400" i="1" dirty="0"/>
              <a:t>, 8</a:t>
            </a:r>
            <a:r>
              <a:rPr lang="en-US" sz="1400" dirty="0"/>
              <a:t>(11), 101-124. (Ricardo </a:t>
            </a:r>
            <a:r>
              <a:rPr lang="en-US" sz="1400" dirty="0" err="1"/>
              <a:t>Ottoni</a:t>
            </a:r>
            <a:r>
              <a:rPr lang="en-US" sz="1400" dirty="0"/>
              <a:t> </a:t>
            </a:r>
            <a:r>
              <a:rPr lang="en-US" sz="1400" dirty="0" err="1"/>
              <a:t>Vaz</a:t>
            </a:r>
            <a:r>
              <a:rPr lang="en-US" sz="1400" dirty="0"/>
              <a:t> </a:t>
            </a:r>
            <a:r>
              <a:rPr lang="en-US" sz="1400" dirty="0" err="1"/>
              <a:t>Japiassu</a:t>
            </a:r>
            <a:r>
              <a:rPr lang="en-US" sz="1400" dirty="0"/>
              <a:t>, Trans.)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(1995). Constructing meaning in the disciplines: Reconceptualizing Writing Across the Curriculum as Composing Across the Curriculum. </a:t>
            </a:r>
            <a:r>
              <a:rPr lang="en-US" sz="1400" i="1" dirty="0">
                <a:hlinkClick r:id="rId7"/>
              </a:rPr>
              <a:t>American Journal of Education, 103</a:t>
            </a:r>
            <a:r>
              <a:rPr lang="en-US" sz="1400" dirty="0">
                <a:hlinkClick r:id="rId7"/>
              </a:rPr>
              <a:t>, 160-184.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(1997). Artistic composing as representational process. </a:t>
            </a:r>
            <a:r>
              <a:rPr lang="en-US" sz="1400" i="1" dirty="0">
                <a:hlinkClick r:id="rId8"/>
              </a:rPr>
              <a:t>Journal of Applied Developmental Psychology, 18</a:t>
            </a:r>
            <a:r>
              <a:rPr lang="en-US" sz="1400" dirty="0">
                <a:hlinkClick r:id="rId8"/>
              </a:rPr>
              <a:t>, 87-105.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P., &amp; O’Donnell-Allen, C. (1998). Reading as mediated and mediating action: Composing meaning for literature through multimedia interpretive texts. </a:t>
            </a:r>
            <a:r>
              <a:rPr lang="en-US" sz="1400" i="1" dirty="0">
                <a:hlinkClick r:id="rId9"/>
              </a:rPr>
              <a:t>Reading Research Quarterly, 33</a:t>
            </a:r>
            <a:r>
              <a:rPr lang="en-US" sz="1400" dirty="0">
                <a:hlinkClick r:id="rId9"/>
              </a:rPr>
              <a:t>, 198-226.</a:t>
            </a:r>
            <a:endParaRPr lang="en-US" sz="1400" dirty="0"/>
          </a:p>
          <a:p>
            <a:r>
              <a:rPr lang="en-US" sz="1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56464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9050"/>
            <a:ext cx="8534400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Research on Nonverbal Composing (continued)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P., &amp; O’Donnell-Allen, C. (1998). The depth and dynamics of context: Tracing the sources and channels of engagement and disengagement in students’ response to literature. </a:t>
            </a:r>
            <a:r>
              <a:rPr lang="en-US" sz="1400" i="1" dirty="0">
                <a:hlinkClick r:id="rId2"/>
              </a:rPr>
              <a:t>Journal of Literacy Research, 30</a:t>
            </a:r>
            <a:r>
              <a:rPr lang="en-US" sz="1400" dirty="0">
                <a:hlinkClick r:id="rId2"/>
              </a:rPr>
              <a:t>, 515-559.</a:t>
            </a:r>
            <a:endParaRPr lang="en-US" sz="1400" dirty="0"/>
          </a:p>
          <a:p>
            <a:r>
              <a:rPr lang="en-US" sz="1400" dirty="0"/>
              <a:t>	Smagorinsky, P. (1999). The world is a stage: Dramatic enactment as response to literature. In B. J. Wagner (Ed.), </a:t>
            </a:r>
            <a:r>
              <a:rPr lang="en-US" sz="1400" i="1" dirty="0"/>
              <a:t>Building moral communities through drama</a:t>
            </a:r>
            <a:r>
              <a:rPr lang="en-US" sz="1400" dirty="0"/>
              <a:t> (pp. 19-38). Stamford, CT: Ablex.</a:t>
            </a:r>
          </a:p>
          <a:p>
            <a:r>
              <a:rPr lang="en-US" sz="1400" dirty="0"/>
              <a:t>O’Donnell-Allen, C., &amp; Smagorinsky, P. (1999). Revising Ophelia: Rethinking questions of gender and power in school. </a:t>
            </a:r>
            <a:r>
              <a:rPr lang="en-US" sz="1400" i="1" dirty="0"/>
              <a:t>English Journal, 88</a:t>
            </a:r>
            <a:r>
              <a:rPr lang="en-US" sz="1400" dirty="0"/>
              <a:t>(3), 35-42.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(2000). What will be the influences of media on literacy in the new millennium? </a:t>
            </a:r>
            <a:r>
              <a:rPr lang="en-US" sz="1400" i="1" dirty="0">
                <a:hlinkClick r:id="rId3"/>
              </a:rPr>
              <a:t>Reading Research Quarterly, 35</a:t>
            </a:r>
            <a:r>
              <a:rPr lang="en-US" sz="1400" dirty="0">
                <a:hlinkClick r:id="rId3"/>
              </a:rPr>
              <a:t>(2), 277-278.</a:t>
            </a:r>
            <a:endParaRPr lang="en-US" sz="1400" dirty="0"/>
          </a:p>
          <a:p>
            <a:r>
              <a:rPr lang="en-US" sz="1400" dirty="0"/>
              <a:t>	Smagorinsky, P., &amp; O’Donnell-Allen, C. (2000). </a:t>
            </a:r>
            <a:r>
              <a:rPr lang="en-US" sz="1400" dirty="0" err="1"/>
              <a:t>Idiocultural</a:t>
            </a:r>
            <a:r>
              <a:rPr lang="en-US" sz="1400" dirty="0"/>
              <a:t> diversity in small groups: The role of the relational framework in collaborative learning. In C. D. Lee &amp; P. Smagorinsky (Eds.), </a:t>
            </a:r>
            <a:r>
              <a:rPr lang="en-US" sz="1400" i="1" dirty="0"/>
              <a:t>Vygotskian perspectives on literacy research: Constructing meaning through collaborative inquiry</a:t>
            </a:r>
            <a:r>
              <a:rPr lang="en-US" sz="1400" dirty="0"/>
              <a:t> (pp. 165-190). New York: Cambridge University Press.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(2001). If meaning is constructed, what is it made from? Toward a cultural theory of reading. </a:t>
            </a:r>
            <a:r>
              <a:rPr lang="en-US" sz="1400" i="1" dirty="0">
                <a:hlinkClick r:id="rId4"/>
              </a:rPr>
              <a:t>Review of Educational Research, 71</a:t>
            </a:r>
            <a:r>
              <a:rPr lang="en-US" sz="1400" dirty="0">
                <a:hlinkClick r:id="rId4"/>
              </a:rPr>
              <a:t>, 133-169.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P., &amp; O’Donnell-Allen, C. (2004). A study of students' artistic interpretations of Hamlet. In A. </a:t>
            </a:r>
            <a:r>
              <a:rPr lang="en-US" sz="1400" dirty="0" err="1">
                <a:hlinkClick r:id="rId5"/>
              </a:rPr>
              <a:t>Goodwyn</a:t>
            </a:r>
            <a:r>
              <a:rPr lang="en-US" sz="1400" dirty="0">
                <a:hlinkClick r:id="rId5"/>
              </a:rPr>
              <a:t> &amp; A. Stables (Eds.), </a:t>
            </a:r>
            <a:r>
              <a:rPr lang="en-US" sz="1400" i="1" dirty="0">
                <a:hlinkClick r:id="rId5"/>
              </a:rPr>
              <a:t>Language and literacy education</a:t>
            </a:r>
            <a:r>
              <a:rPr lang="en-US" sz="1400" dirty="0">
                <a:hlinkClick r:id="rId5"/>
              </a:rPr>
              <a:t> (pp. 170-191). Thousand Oaks, CA: Sage.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P., Pettis, V., &amp; Reed, P. (2004). High school students' compositions of ranch designs: Implications for academic and personal achievement. </a:t>
            </a:r>
            <a:r>
              <a:rPr lang="en-US" sz="1400" i="1" dirty="0">
                <a:hlinkClick r:id="rId6"/>
              </a:rPr>
              <a:t>Written Communication, 21</a:t>
            </a:r>
            <a:r>
              <a:rPr lang="en-US" sz="1400" dirty="0">
                <a:hlinkClick r:id="rId6"/>
              </a:rPr>
              <a:t>, 386-418.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Zoss, M., &amp; O’Donnell-Allen, C. (2005). Mask-making as identity project in a high school English class: A case study. </a:t>
            </a:r>
            <a:r>
              <a:rPr lang="en-US" sz="1400" i="1" dirty="0">
                <a:hlinkClick r:id="rId7"/>
              </a:rPr>
              <a:t>English in Education, 39</a:t>
            </a:r>
            <a:r>
              <a:rPr lang="en-US" sz="1400" dirty="0">
                <a:hlinkClick r:id="rId7"/>
              </a:rPr>
              <a:t>(2), 58-73.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P., Cook, L. S., &amp; Reed, P. (2005). The construction of meaning and identity in the composition and reading of an architectural text. </a:t>
            </a:r>
            <a:r>
              <a:rPr lang="en-US" sz="1400" i="1" dirty="0">
                <a:hlinkClick r:id="rId8"/>
              </a:rPr>
              <a:t>Reading Research Quarterly, 40</a:t>
            </a:r>
            <a:r>
              <a:rPr lang="en-US" sz="1400" dirty="0">
                <a:hlinkClick r:id="rId8"/>
              </a:rPr>
              <a:t>, 70-88.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P., Zoss, M., &amp; Reed, P. (2006). Residential interior design as complex composition: A case study of a high school senior’s composing process. </a:t>
            </a:r>
            <a:r>
              <a:rPr lang="en-US" sz="1400" i="1" dirty="0">
                <a:hlinkClick r:id="rId9"/>
              </a:rPr>
              <a:t>Written Communication, 23</a:t>
            </a:r>
            <a:r>
              <a:rPr lang="en-US" sz="1400" dirty="0">
                <a:hlinkClick r:id="rId9"/>
              </a:rPr>
              <a:t>, 295-330.</a:t>
            </a:r>
            <a:endParaRPr lang="en-US" sz="1400" dirty="0"/>
          </a:p>
          <a:p>
            <a:r>
              <a:rPr lang="en-US" sz="1400" dirty="0"/>
              <a:t>	</a:t>
            </a:r>
          </a:p>
          <a:p>
            <a:r>
              <a:rPr lang="en-US" sz="1400" dirty="0">
                <a:solidFill>
                  <a:srgbClr val="00B050"/>
                </a:solidFill>
              </a:rPr>
              <a:t>	</a:t>
            </a:r>
            <a:r>
              <a:rPr lang="en-US" sz="1400" dirty="0"/>
              <a:t>			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06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7924800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Research on Nonverbal Composing (continued)</a:t>
            </a:r>
          </a:p>
          <a:p>
            <a:pPr algn="ctr"/>
            <a:endParaRPr lang="en-US" sz="24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latin typeface="+mj-lt"/>
              <a:ea typeface="+mj-ea"/>
              <a:cs typeface="+mj-cs"/>
            </a:endParaRPr>
          </a:p>
          <a:p>
            <a:r>
              <a:rPr lang="en-US" sz="1400" dirty="0">
                <a:solidFill>
                  <a:srgbClr val="00B050"/>
                </a:solidFill>
              </a:rPr>
              <a:t>	</a:t>
            </a:r>
            <a:r>
              <a:rPr lang="en-US" sz="1400" dirty="0">
                <a:solidFill>
                  <a:srgbClr val="00B050"/>
                </a:solidFill>
                <a:hlinkClick r:id="rId2"/>
              </a:rPr>
              <a:t>Zoss, M</a:t>
            </a:r>
            <a:r>
              <a:rPr lang="en-US" sz="1400" dirty="0">
                <a:hlinkClick r:id="rId2"/>
              </a:rPr>
              <a:t>., Smagorinsky, P., &amp; </a:t>
            </a:r>
            <a:r>
              <a:rPr lang="en-US" sz="1400" dirty="0">
                <a:solidFill>
                  <a:srgbClr val="00B0F0"/>
                </a:solidFill>
                <a:hlinkClick r:id="rId2"/>
              </a:rPr>
              <a:t>O’Donnell-Allen, C.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</a:t>
            </a:r>
            <a:r>
              <a:rPr lang="en-US" sz="1400" dirty="0">
                <a:hlinkClick r:id="rId2"/>
              </a:rPr>
              <a:t>(2007). Mask-making as representational process: The situated composition of an identity project in a senior English class. </a:t>
            </a:r>
            <a:r>
              <a:rPr lang="en-US" sz="1400" i="1" dirty="0">
                <a:hlinkClick r:id="rId2"/>
              </a:rPr>
              <a:t>International Journal of Education &amp; the Arts, 8</a:t>
            </a:r>
            <a:r>
              <a:rPr lang="en-US" sz="1400" dirty="0">
                <a:hlinkClick r:id="rId2"/>
              </a:rPr>
              <a:t>(10).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P., Cameron, T., &amp; O’Donnell-Allen, C. (2007). </a:t>
            </a:r>
            <a:r>
              <a:rPr lang="en-US" sz="1400" i="1" dirty="0">
                <a:hlinkClick r:id="rId3"/>
              </a:rPr>
              <a:t>Achtung</a:t>
            </a:r>
            <a:r>
              <a:rPr lang="en-US" sz="1400" dirty="0">
                <a:hlinkClick r:id="rId3"/>
              </a:rPr>
              <a:t> maybe: A case study of the role of personal connection and art in the literary engagement of students with attentional difficulties. </a:t>
            </a:r>
            <a:r>
              <a:rPr lang="en-US" sz="1400" i="1" dirty="0">
                <a:hlinkClick r:id="rId3"/>
              </a:rPr>
              <a:t>Reading &amp; Writing Quarterly</a:t>
            </a:r>
            <a:r>
              <a:rPr lang="en-US" sz="1400" dirty="0">
                <a:hlinkClick r:id="rId3"/>
              </a:rPr>
              <a:t>,</a:t>
            </a:r>
            <a:r>
              <a:rPr lang="en-US" sz="1400" i="1" dirty="0">
                <a:hlinkClick r:id="rId3"/>
              </a:rPr>
              <a:t> 23</a:t>
            </a:r>
            <a:r>
              <a:rPr lang="en-US" sz="1400" dirty="0">
                <a:hlinkClick r:id="rId3"/>
              </a:rPr>
              <a:t>, 333–358.</a:t>
            </a:r>
            <a:endParaRPr lang="en-US" sz="1400" b="1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(2009). The architecture of textuality: A semiotic view of composing in and out of school. In R. Beard, D. </a:t>
            </a:r>
            <a:r>
              <a:rPr lang="en-US" sz="1400" dirty="0" err="1">
                <a:hlinkClick r:id="rId4"/>
              </a:rPr>
              <a:t>Myhill</a:t>
            </a:r>
            <a:r>
              <a:rPr lang="en-US" sz="1400" dirty="0">
                <a:hlinkClick r:id="rId4"/>
              </a:rPr>
              <a:t>, M. Nystrand, &amp; J. Riley (Eds.), </a:t>
            </a:r>
            <a:r>
              <a:rPr lang="en-US" sz="1400" i="1" dirty="0">
                <a:hlinkClick r:id="rId4"/>
              </a:rPr>
              <a:t>Handbook of writing development</a:t>
            </a:r>
            <a:r>
              <a:rPr lang="en-US" sz="1400" dirty="0">
                <a:hlinkClick r:id="rId4"/>
              </a:rPr>
              <a:t> (pp. 363-373). Thousand Oaks, CA: Sage.</a:t>
            </a:r>
            <a:endParaRPr lang="en-US" sz="1400" dirty="0"/>
          </a:p>
          <a:p>
            <a:r>
              <a:rPr lang="en-US" sz="1400" dirty="0"/>
              <a:t>	Smagorinsky, P. (2010). The inscription of self in graphic texts in school. In M. C. Connery, V. John-Steiner, &amp; A. </a:t>
            </a:r>
            <a:r>
              <a:rPr lang="en-US" sz="1400" dirty="0" err="1"/>
              <a:t>Marjanovic</a:t>
            </a:r>
            <a:r>
              <a:rPr lang="en-US" sz="1400" dirty="0"/>
              <a:t>-Shane (Eds.), </a:t>
            </a:r>
            <a:r>
              <a:rPr lang="en-US" sz="1400" i="1" dirty="0"/>
              <a:t>Vygotsky and creativity: A cultural-historical approach to meaning-making, play, and the arts</a:t>
            </a:r>
            <a:r>
              <a:rPr lang="en-US" sz="1400" dirty="0"/>
              <a:t> (pp. 125-140). New York: Peter Lang.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Martínez-Roldán</a:t>
            </a:r>
            <a:r>
              <a:rPr lang="en-US" sz="1400" dirty="0"/>
              <a:t>, C. M., &amp; Smagorinsky, P. (2011). </a:t>
            </a:r>
            <a:r>
              <a:rPr lang="en-US" sz="1400" i="1" dirty="0"/>
              <a:t>Computer-mediated learning and young Latino/a students’ developing expertise</a:t>
            </a:r>
            <a:r>
              <a:rPr lang="en-US" sz="1400" dirty="0"/>
              <a:t>. In P. Portes &amp; S. Salas (Eds.), </a:t>
            </a:r>
            <a:r>
              <a:rPr lang="en-US" sz="1400" i="1" dirty="0"/>
              <a:t>Vygotsky in 21st Century society:</a:t>
            </a:r>
            <a:r>
              <a:rPr lang="en-US" sz="1400" b="1" dirty="0"/>
              <a:t> </a:t>
            </a:r>
            <a:r>
              <a:rPr lang="en-US" sz="1400" i="1" dirty="0"/>
              <a:t>Advances in cultural historical theory and praxis with non-dominant communities</a:t>
            </a:r>
            <a:r>
              <a:rPr lang="en-US" sz="1400" dirty="0"/>
              <a:t> (pp. 162-179). New York: Peter Lang.	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(2011). Vygotsky’s stage theory: The psychology of art and the actor under the direction of </a:t>
            </a:r>
            <a:r>
              <a:rPr lang="en-US" sz="1400" i="1" dirty="0">
                <a:hlinkClick r:id="rId5"/>
              </a:rPr>
              <a:t>perezhivanie</a:t>
            </a:r>
            <a:r>
              <a:rPr lang="en-US" sz="1400" dirty="0">
                <a:hlinkClick r:id="rId5"/>
              </a:rPr>
              <a:t>. </a:t>
            </a:r>
            <a:r>
              <a:rPr lang="en-US" sz="1400" i="1" dirty="0">
                <a:hlinkClick r:id="rId5"/>
              </a:rPr>
              <a:t>Mind, Culture, and Activity</a:t>
            </a:r>
            <a:r>
              <a:rPr lang="en-US" sz="1400" dirty="0">
                <a:hlinkClick r:id="rId5"/>
              </a:rPr>
              <a:t>, </a:t>
            </a:r>
            <a:r>
              <a:rPr lang="en-US" sz="1400" i="1" dirty="0">
                <a:hlinkClick r:id="rId5"/>
              </a:rPr>
              <a:t>18</a:t>
            </a:r>
            <a:r>
              <a:rPr lang="en-US" sz="1400" dirty="0">
                <a:hlinkClick r:id="rId5"/>
              </a:rPr>
              <a:t>, 319-341.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P., </a:t>
            </a:r>
            <a:r>
              <a:rPr lang="en-US" sz="1400" dirty="0">
                <a:solidFill>
                  <a:srgbClr val="00B050"/>
                </a:solidFill>
                <a:hlinkClick r:id="rId6"/>
              </a:rPr>
              <a:t>Anglin, J. L.</a:t>
            </a:r>
            <a:r>
              <a:rPr lang="en-US" sz="1400" dirty="0">
                <a:hlinkClick r:id="rId6"/>
              </a:rPr>
              <a:t>, &amp; </a:t>
            </a:r>
            <a:r>
              <a:rPr lang="en-US" sz="1400" dirty="0">
                <a:solidFill>
                  <a:srgbClr val="00B0F0"/>
                </a:solidFill>
                <a:hlinkClick r:id="rId6"/>
              </a:rPr>
              <a:t>O’Donnell-Allen, C. </a:t>
            </a:r>
            <a:r>
              <a:rPr lang="en-US" sz="1400" dirty="0">
                <a:hlinkClick r:id="rId6"/>
              </a:rPr>
              <a:t>(2012). Identity, meaning, and engagement with school: A Native American student’s composition of a life map in a senior English class. </a:t>
            </a:r>
            <a:r>
              <a:rPr lang="en-US" sz="1400" i="1" dirty="0">
                <a:hlinkClick r:id="rId6"/>
              </a:rPr>
              <a:t>Journal of American Indian Education, 51</a:t>
            </a:r>
            <a:r>
              <a:rPr lang="en-US" sz="1400" dirty="0">
                <a:hlinkClick r:id="rId6"/>
              </a:rPr>
              <a:t>(1), 22-44.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Johnson, L. L., &amp; Smagorinsky, P. (2013). Writing remixed: Mapping the multimodal composition of one preservice English Education teacher. In K. </a:t>
            </a:r>
            <a:r>
              <a:rPr lang="en-US" sz="1400" dirty="0" err="1">
                <a:hlinkClick r:id="rId7"/>
              </a:rPr>
              <a:t>Pytash</a:t>
            </a:r>
            <a:r>
              <a:rPr lang="en-US" sz="1400" dirty="0">
                <a:hlinkClick r:id="rId7"/>
              </a:rPr>
              <a:t> &amp; R. </a:t>
            </a:r>
            <a:r>
              <a:rPr lang="en-US" sz="1400" dirty="0" err="1">
                <a:hlinkClick r:id="rId7"/>
              </a:rPr>
              <a:t>Ferdig</a:t>
            </a:r>
            <a:r>
              <a:rPr lang="en-US" sz="1400" dirty="0">
                <a:hlinkClick r:id="rId7"/>
              </a:rPr>
              <a:t> (Eds.), </a:t>
            </a:r>
            <a:r>
              <a:rPr lang="en-US" sz="1400" i="1" dirty="0">
                <a:hlinkClick r:id="rId7"/>
              </a:rPr>
              <a:t>Exploring multimodal composition and digital writing</a:t>
            </a:r>
            <a:r>
              <a:rPr lang="en-US" sz="1400" dirty="0">
                <a:hlinkClick r:id="rId7"/>
              </a:rPr>
              <a:t> (pp. 262-280). Hershey, PA: IGI Global. </a:t>
            </a:r>
            <a:r>
              <a:rPr lang="en-US" sz="1400" dirty="0"/>
              <a:t>	</a:t>
            </a:r>
          </a:p>
          <a:p>
            <a:endParaRPr lang="en-US" sz="1400" dirty="0"/>
          </a:p>
          <a:p>
            <a:endParaRPr lang="en-US" sz="1400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080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25" y="152400"/>
            <a:ext cx="8763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</a:rPr>
              <a:t>Research on Nonverbal Composing (continued)</a:t>
            </a:r>
          </a:p>
          <a:p>
            <a:endParaRPr lang="en-US" dirty="0"/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Anglin, J. L., &amp; Smagorinsky, P. (2014). Hip-hop Hamlet: Hybrid interpretive discourse in a suburban high school English class. </a:t>
            </a:r>
            <a:r>
              <a:rPr lang="en-US" sz="1400" i="1" dirty="0">
                <a:hlinkClick r:id="rId2"/>
              </a:rPr>
              <a:t>Dialogic Pedagogy: An International Online Journal</a:t>
            </a:r>
            <a:r>
              <a:rPr lang="en-US" sz="1400" dirty="0">
                <a:hlinkClick r:id="rId2"/>
              </a:rPr>
              <a:t>, </a:t>
            </a:r>
            <a:r>
              <a:rPr lang="en-US" sz="1400" i="1" dirty="0">
                <a:hlinkClick r:id="rId2"/>
              </a:rPr>
              <a:t>2</a:t>
            </a:r>
            <a:r>
              <a:rPr lang="en-US" sz="1400" dirty="0">
                <a:hlinkClick r:id="rId2"/>
              </a:rPr>
              <a:t>, 41-69. DOI: 10.5195/dpj.2014.73.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Harman, R., &amp; Smagorinsky, P. (2014). A critical performative process: Supporting the second language literacies and voices of emergent bilingual learners. </a:t>
            </a:r>
            <a:r>
              <a:rPr lang="en-US" sz="1400" i="1" dirty="0">
                <a:hlinkClick r:id="rId3"/>
              </a:rPr>
              <a:t>Youth Theater Journal, 28</a:t>
            </a:r>
            <a:r>
              <a:rPr lang="en-US" sz="1400" dirty="0">
                <a:hlinkClick r:id="rId3"/>
              </a:rPr>
              <a:t>, 1–18.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33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620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The Teaching and Learning of Literature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Marshall, J. D., Smagorinsky, P., &amp; Smith, M. W.  (1995). The language of interpretation: Patterns of discourse in discussions of literature. NCTE Research Report No. 27. Urbana, IL: National Council of Teachers of English</a:t>
            </a:r>
            <a:r>
              <a:rPr lang="en-US" sz="1400">
                <a:hlinkClick r:id="rId2"/>
              </a:rPr>
              <a:t>. </a:t>
            </a:r>
            <a:endParaRPr lang="en-US" sz="1400"/>
          </a:p>
          <a:p>
            <a:r>
              <a:rPr lang="en-US" sz="1400" dirty="0"/>
              <a:t>	Smagorinsky, P. (1990). Developing the social conscience through literature. In P. Phelan (Ed.) </a:t>
            </a:r>
            <a:r>
              <a:rPr lang="en-US" sz="1400" i="1" dirty="0"/>
              <a:t>Literature and life: Making connections: Classroom practices in the teaching of English, Vol. 25</a:t>
            </a:r>
            <a:r>
              <a:rPr lang="en-US" sz="1400" dirty="0"/>
              <a:t> (pp. 13-18). Urbana, IL: National Council of Teachers of English.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(1992). Towards a civic education in a multicultural society: Ethical problems in teaching literature. </a:t>
            </a:r>
            <a:r>
              <a:rPr lang="en-US" sz="1400" i="1" dirty="0">
                <a:hlinkClick r:id="rId3"/>
              </a:rPr>
              <a:t>English Education, 24</a:t>
            </a:r>
            <a:r>
              <a:rPr lang="en-US" sz="1400" dirty="0">
                <a:hlinkClick r:id="rId3"/>
              </a:rPr>
              <a:t>, 212-228.</a:t>
            </a:r>
            <a:endParaRPr lang="en-US" sz="1400" dirty="0"/>
          </a:p>
          <a:p>
            <a:r>
              <a:rPr lang="en-US" sz="1400" dirty="0"/>
              <a:t>	Smagorinsky, P. (1995). New canons, new problems: Promoting a sense of kinship among students of diversity. In B. A. Goebel &amp; J. Hall (Eds.), Teaching a "new canon"?: Students, teachers, and texts in the college literature classroom (pp. 48-64). Urbana, IL: National Council of Teachers of English.</a:t>
            </a:r>
          </a:p>
          <a:p>
            <a:r>
              <a:rPr lang="en-US" sz="1400" dirty="0"/>
              <a:t>	Burroughs, R. S., &amp; Smagorinsky, P. (2009). The secondary English curriculum and adolescent literacy. In L. </a:t>
            </a:r>
            <a:r>
              <a:rPr lang="en-US" sz="1400" dirty="0" err="1"/>
              <a:t>Christenbury</a:t>
            </a:r>
            <a:r>
              <a:rPr lang="en-US" sz="1400" dirty="0"/>
              <a:t>, R. </a:t>
            </a:r>
            <a:r>
              <a:rPr lang="en-US" sz="1400" dirty="0" err="1"/>
              <a:t>Bomer</a:t>
            </a:r>
            <a:r>
              <a:rPr lang="en-US" sz="1400" dirty="0"/>
              <a:t>, &amp; P. Smagorinsky (Eds.), </a:t>
            </a:r>
            <a:r>
              <a:rPr lang="en-US" sz="1400" i="1" dirty="0"/>
              <a:t>Handbook of adolescent literacy research </a:t>
            </a:r>
            <a:r>
              <a:rPr lang="en-US" sz="1400" dirty="0"/>
              <a:t>(pp. 170-182). New York: Guilford.</a:t>
            </a:r>
          </a:p>
          <a:p>
            <a:endParaRPr lang="en-US" sz="1400" dirty="0"/>
          </a:p>
          <a:p>
            <a:r>
              <a:rPr lang="en-US" sz="1400" dirty="0"/>
              <a:t>		 	</a:t>
            </a:r>
            <a:endParaRPr lang="en-US" dirty="0"/>
          </a:p>
        </p:txBody>
      </p:sp>
      <p:pic>
        <p:nvPicPr>
          <p:cNvPr id="11267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127" y="885826"/>
            <a:ext cx="1339849" cy="200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1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1025" y="152400"/>
            <a:ext cx="8001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+mj-lt"/>
                <a:ea typeface="+mj-ea"/>
                <a:cs typeface="+mj-cs"/>
              </a:rPr>
              <a:t>Social Processes in and out of Classrooms</a:t>
            </a:r>
          </a:p>
          <a:p>
            <a:r>
              <a:rPr lang="en-US" sz="1400" dirty="0"/>
              <a:t>	Smagorinsky, P. (1993). Learning in the community in Oklahoma and beyond. </a:t>
            </a:r>
            <a:r>
              <a:rPr lang="en-US" sz="1400" i="1" dirty="0"/>
              <a:t>Oklahoma English Journal, 7</a:t>
            </a:r>
            <a:r>
              <a:rPr lang="en-US" sz="1400" dirty="0"/>
              <a:t>(2), 4-7.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&amp; </a:t>
            </a:r>
            <a:r>
              <a:rPr lang="en-US" sz="1400" dirty="0">
                <a:solidFill>
                  <a:srgbClr val="00B050"/>
                </a:solidFill>
                <a:hlinkClick r:id="rId2"/>
              </a:rPr>
              <a:t>Fly, P. K. </a:t>
            </a:r>
            <a:r>
              <a:rPr lang="en-US" sz="1400" dirty="0">
                <a:hlinkClick r:id="rId2"/>
              </a:rPr>
              <a:t>(1993). The social environment of the classroom: A Vygotskian perspective on small group process. </a:t>
            </a:r>
            <a:r>
              <a:rPr lang="en-US" sz="1400" i="1" dirty="0">
                <a:hlinkClick r:id="rId2"/>
              </a:rPr>
              <a:t>Communication Education, 42</a:t>
            </a:r>
            <a:r>
              <a:rPr lang="en-US" sz="1400" dirty="0">
                <a:hlinkClick r:id="rId2"/>
              </a:rPr>
              <a:t>, 159-171.</a:t>
            </a:r>
            <a:endParaRPr lang="en-US" sz="1400" dirty="0"/>
          </a:p>
          <a:p>
            <a:r>
              <a:rPr lang="en-US" sz="1400" dirty="0"/>
              <a:t>	Davis, K., &amp; Smagorinsky, P. (Editors). (1993). </a:t>
            </a:r>
            <a:r>
              <a:rPr lang="en-US" sz="1400" i="1" dirty="0"/>
              <a:t>Language communities in the classroom</a:t>
            </a:r>
            <a:r>
              <a:rPr lang="en-US" sz="1400" dirty="0"/>
              <a:t>. Special theme issue of the </a:t>
            </a:r>
            <a:r>
              <a:rPr lang="en-US" sz="1400" i="1" dirty="0"/>
              <a:t>Oklahoma English Journal, 7</a:t>
            </a:r>
            <a:r>
              <a:rPr lang="en-US" sz="1400" dirty="0"/>
              <a:t>(2). Ada, OK: Oklahoma Council of Teachers of English.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Gallas, K., &amp; Smagorinsky, P. (2002). Approaching texts in school. </a:t>
            </a:r>
            <a:r>
              <a:rPr lang="en-US" sz="1400" i="1" dirty="0">
                <a:hlinkClick r:id="rId3"/>
              </a:rPr>
              <a:t>The Reading Teacher, 56</a:t>
            </a:r>
            <a:r>
              <a:rPr lang="en-US" sz="1400" dirty="0">
                <a:hlinkClick r:id="rId3"/>
              </a:rPr>
              <a:t>(1), 54-61.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(2002). </a:t>
            </a:r>
            <a:r>
              <a:rPr lang="en-US" sz="1400" i="1" dirty="0">
                <a:hlinkClick r:id="rId4"/>
              </a:rPr>
              <a:t>Growth through English</a:t>
            </a:r>
            <a:r>
              <a:rPr lang="en-US" sz="1400" dirty="0">
                <a:hlinkClick r:id="rId4"/>
              </a:rPr>
              <a:t> revisited. </a:t>
            </a:r>
            <a:r>
              <a:rPr lang="en-US" sz="1400" i="1" dirty="0">
                <a:hlinkClick r:id="rId4"/>
              </a:rPr>
              <a:t>English Journal, 91</a:t>
            </a:r>
            <a:r>
              <a:rPr lang="en-US" sz="1400" dirty="0">
                <a:hlinkClick r:id="rId4"/>
              </a:rPr>
              <a:t>(6), 23-29.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(2007). Vygotsky and the social dynamics of classrooms. </a:t>
            </a:r>
            <a:r>
              <a:rPr lang="en-US" sz="1400" i="1" dirty="0">
                <a:hlinkClick r:id="rId5"/>
              </a:rPr>
              <a:t>English Journal, 97</a:t>
            </a:r>
            <a:r>
              <a:rPr lang="en-US" sz="1400" dirty="0">
                <a:hlinkClick r:id="rId5"/>
              </a:rPr>
              <a:t>(2), 61-66.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Souto-Manning, M., &amp; Smagorinsky, P. (2010). Freire, Vygotsky, and social justice theories in English education. In sj Miller &amp; D. Kirkland (Eds.), </a:t>
            </a:r>
            <a:r>
              <a:rPr lang="en-US" sz="1400" i="1" dirty="0">
                <a:hlinkClick r:id="rId6"/>
              </a:rPr>
              <a:t>Change matters: Critical essays on moving social justice research from theory to policy </a:t>
            </a:r>
            <a:r>
              <a:rPr lang="en-US" sz="1400" dirty="0">
                <a:hlinkClick r:id="rId6"/>
              </a:rPr>
              <a:t>(pp. 41-51).</a:t>
            </a:r>
            <a:r>
              <a:rPr lang="en-US" sz="1400" i="1" dirty="0">
                <a:hlinkClick r:id="rId6"/>
              </a:rPr>
              <a:t> </a:t>
            </a:r>
            <a:r>
              <a:rPr lang="en-US" sz="1400" dirty="0">
                <a:hlinkClick r:id="rId6"/>
              </a:rPr>
              <a:t>New York: Peter Lang.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Portes, P., &amp; Smagorinsky, P. (2010). Static structures, changing demographics: Educating for shifting populations in stable schools. </a:t>
            </a:r>
            <a:r>
              <a:rPr lang="en-US" sz="1400" i="1" dirty="0">
                <a:hlinkClick r:id="rId7"/>
              </a:rPr>
              <a:t>English Education</a:t>
            </a:r>
            <a:r>
              <a:rPr lang="en-US" sz="1400" dirty="0">
                <a:hlinkClick r:id="rId7"/>
              </a:rPr>
              <a:t>, </a:t>
            </a:r>
            <a:r>
              <a:rPr lang="en-US" sz="1400" i="1" dirty="0">
                <a:hlinkClick r:id="rId7"/>
              </a:rPr>
              <a:t>42</a:t>
            </a:r>
            <a:r>
              <a:rPr lang="en-US" sz="1400" dirty="0">
                <a:hlinkClick r:id="rId7"/>
              </a:rPr>
              <a:t>, 236-248.</a:t>
            </a:r>
            <a:endParaRPr lang="en-US" sz="1400" dirty="0"/>
          </a:p>
          <a:p>
            <a:r>
              <a:rPr lang="en-US" sz="1400" dirty="0"/>
              <a:t>	Kinloch, V., Nieto, S., &amp; Smagorinsky, P. (2011). Conclusion: Reflections and insights on urban education. In V. Kinloch (Ed.), </a:t>
            </a:r>
            <a:r>
              <a:rPr lang="en-US" sz="1400" i="1" dirty="0"/>
              <a:t>Urban literacies: Critical perspectives on language, learning, and community </a:t>
            </a:r>
            <a:r>
              <a:rPr lang="en-US" sz="1400" dirty="0"/>
              <a:t>(pp. 195-200). New York: Teachers College Press.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(2011). A distant perspective on the School of the Dialogue of Cultures pedagogical movement in Ukraine and Russia. </a:t>
            </a:r>
            <a:r>
              <a:rPr lang="en-US" sz="1400" i="1" dirty="0">
                <a:hlinkClick r:id="rId8"/>
              </a:rPr>
              <a:t>Journal of Russian and East European Psychology, 49</a:t>
            </a:r>
            <a:r>
              <a:rPr lang="en-US" sz="1400" dirty="0">
                <a:hlinkClick r:id="rId8"/>
              </a:rPr>
              <a:t>(2), 29-35.</a:t>
            </a:r>
            <a:r>
              <a:rPr lang="en-US" sz="1400" dirty="0"/>
              <a:t>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(2013). What does Vygotsky provide for the 21</a:t>
            </a:r>
            <a:r>
              <a:rPr lang="en-US" sz="1400" baseline="30000" dirty="0">
                <a:hlinkClick r:id="rId9"/>
              </a:rPr>
              <a:t>st</a:t>
            </a:r>
            <a:r>
              <a:rPr lang="en-US" sz="1400" dirty="0">
                <a:hlinkClick r:id="rId9"/>
              </a:rPr>
              <a:t> century Language Arts teacher? </a:t>
            </a:r>
            <a:r>
              <a:rPr lang="en-US" sz="1400" i="1" dirty="0">
                <a:hlinkClick r:id="rId9"/>
              </a:rPr>
              <a:t>Language Arts</a:t>
            </a:r>
            <a:r>
              <a:rPr lang="en-US" sz="1400" dirty="0">
                <a:hlinkClick r:id="rId9"/>
              </a:rPr>
              <a:t>, </a:t>
            </a:r>
            <a:r>
              <a:rPr lang="en-US" sz="1400" i="1" dirty="0">
                <a:hlinkClick r:id="rId9"/>
              </a:rPr>
              <a:t>90</a:t>
            </a:r>
            <a:r>
              <a:rPr lang="en-US" sz="1400" dirty="0">
                <a:hlinkClick r:id="rId9"/>
              </a:rPr>
              <a:t>, 190-202.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(2018). A Southern White man’s lessons on how to grow up racist. </a:t>
            </a:r>
            <a:r>
              <a:rPr lang="en-US" sz="1400" i="1" dirty="0">
                <a:hlinkClick r:id="rId10"/>
              </a:rPr>
              <a:t>Journal of Language and Literacy Education, 14</a:t>
            </a:r>
            <a:r>
              <a:rPr lang="en-US" sz="1400" dirty="0">
                <a:hlinkClick r:id="rId10"/>
              </a:rPr>
              <a:t>(1), 1-8</a:t>
            </a:r>
            <a:endParaRPr lang="en-US" sz="1400" dirty="0"/>
          </a:p>
          <a:p>
            <a:r>
              <a:rPr lang="es-MX" sz="1400" dirty="0"/>
              <a:t>	</a:t>
            </a:r>
            <a:endParaRPr lang="en-US" sz="1400" dirty="0"/>
          </a:p>
          <a:p>
            <a:r>
              <a:rPr lang="en-US" sz="1400" dirty="0"/>
              <a:t>		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9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154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Social Processes in and out of Classrooms (Continued)</a:t>
            </a:r>
          </a:p>
          <a:p>
            <a:endParaRPr lang="es-MX" dirty="0"/>
          </a:p>
          <a:p>
            <a:r>
              <a:rPr lang="es-MX" sz="1400" dirty="0"/>
              <a:t>	</a:t>
            </a:r>
            <a:r>
              <a:rPr lang="es-MX" sz="1400" dirty="0">
                <a:hlinkClick r:id="rId2"/>
              </a:rPr>
              <a:t>Noguerón-Liu, S., Hall, D., &amp; Smagorinsky, P. (2017). </a:t>
            </a:r>
            <a:r>
              <a:rPr lang="es-MX" sz="1400" dirty="0" err="1">
                <a:hlinkClick r:id="rId2"/>
              </a:rPr>
              <a:t>Building</a:t>
            </a:r>
            <a:r>
              <a:rPr lang="es-MX" sz="1400" dirty="0">
                <a:hlinkClick r:id="rId2"/>
              </a:rPr>
              <a:t> </a:t>
            </a:r>
            <a:r>
              <a:rPr lang="es-MX" sz="1400" dirty="0" err="1">
                <a:hlinkClick r:id="rId2"/>
              </a:rPr>
              <a:t>on</a:t>
            </a:r>
            <a:r>
              <a:rPr lang="es-MX" sz="1400" dirty="0">
                <a:hlinkClick r:id="rId2"/>
              </a:rPr>
              <a:t> </a:t>
            </a:r>
            <a:r>
              <a:rPr lang="es-MX" sz="1400" dirty="0" err="1">
                <a:hlinkClick r:id="rId2"/>
              </a:rPr>
              <a:t>immigrant</a:t>
            </a:r>
            <a:r>
              <a:rPr lang="es-MX" sz="1400" dirty="0">
                <a:hlinkClick r:id="rId2"/>
              </a:rPr>
              <a:t> </a:t>
            </a:r>
            <a:r>
              <a:rPr lang="es-MX" sz="1400" dirty="0" err="1">
                <a:hlinkClick r:id="rId2"/>
              </a:rPr>
              <a:t>parents</a:t>
            </a:r>
            <a:r>
              <a:rPr lang="es-MX" sz="1400" dirty="0">
                <a:hlinkClick r:id="rId2"/>
              </a:rPr>
              <a:t>’ </a:t>
            </a:r>
            <a:r>
              <a:rPr lang="es-MX" sz="1400" dirty="0" err="1">
                <a:hlinkClick r:id="rId2"/>
              </a:rPr>
              <a:t>repertoires</a:t>
            </a:r>
            <a:r>
              <a:rPr lang="es-MX" sz="1400" dirty="0">
                <a:hlinkClick r:id="rId2"/>
              </a:rPr>
              <a:t>: </a:t>
            </a:r>
            <a:r>
              <a:rPr lang="es-MX" sz="1400" dirty="0" err="1">
                <a:hlinkClick r:id="rId2"/>
              </a:rPr>
              <a:t>Scaffolding</a:t>
            </a:r>
            <a:r>
              <a:rPr lang="es-MX" sz="1400" dirty="0">
                <a:hlinkClick r:id="rId2"/>
              </a:rPr>
              <a:t> online home-</a:t>
            </a:r>
            <a:r>
              <a:rPr lang="es-MX" sz="1400" dirty="0" err="1">
                <a:hlinkClick r:id="rId2"/>
              </a:rPr>
              <a:t>school</a:t>
            </a:r>
            <a:r>
              <a:rPr lang="es-MX" sz="1400" dirty="0">
                <a:hlinkClick r:id="rId2"/>
              </a:rPr>
              <a:t> </a:t>
            </a:r>
            <a:r>
              <a:rPr lang="es-MX" sz="1400" dirty="0" err="1">
                <a:hlinkClick r:id="rId2"/>
              </a:rPr>
              <a:t>communication</a:t>
            </a:r>
            <a:r>
              <a:rPr lang="es-MX" sz="1400" dirty="0">
                <a:hlinkClick r:id="rId2"/>
              </a:rPr>
              <a:t> in New </a:t>
            </a:r>
            <a:r>
              <a:rPr lang="es-MX" sz="1400" dirty="0" err="1">
                <a:hlinkClick r:id="rId2"/>
              </a:rPr>
              <a:t>Latin</a:t>
            </a:r>
            <a:r>
              <a:rPr lang="es-MX" sz="1400" dirty="0">
                <a:hlinkClick r:id="rId2"/>
              </a:rPr>
              <a:t>@ </a:t>
            </a:r>
            <a:r>
              <a:rPr lang="es-MX" sz="1400" dirty="0" err="1">
                <a:hlinkClick r:id="rId2"/>
              </a:rPr>
              <a:t>Diaspora</a:t>
            </a:r>
            <a:r>
              <a:rPr lang="es-MX" sz="1400" dirty="0">
                <a:hlinkClick r:id="rId2"/>
              </a:rPr>
              <a:t> </a:t>
            </a:r>
            <a:r>
              <a:rPr lang="es-MX" sz="1400" dirty="0" err="1">
                <a:hlinkClick r:id="rId2"/>
              </a:rPr>
              <a:t>contexts</a:t>
            </a:r>
            <a:r>
              <a:rPr lang="es-MX" sz="1400" dirty="0">
                <a:hlinkClick r:id="rId2"/>
              </a:rPr>
              <a:t>. I</a:t>
            </a:r>
            <a:r>
              <a:rPr lang="en-US" sz="1400" dirty="0">
                <a:hlinkClick r:id="rId2"/>
              </a:rPr>
              <a:t>n P. Portes &amp; S. Salas (Eds.), </a:t>
            </a:r>
            <a:r>
              <a:rPr lang="en-US" sz="1400" i="1" dirty="0">
                <a:hlinkClick r:id="rId2"/>
              </a:rPr>
              <a:t>Latinization and K-12 communities: National perspectives on regional change</a:t>
            </a:r>
            <a:r>
              <a:rPr lang="en-US" sz="1400" dirty="0">
                <a:hlinkClick r:id="rId2"/>
              </a:rPr>
              <a:t> (pp. 3-21). Albany, NY: SUNY Press.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Heath, A. L., &amp; Smagorinsky, P. (2018). Expeditionary learning, constructivism, and the hidden structures that impede their possibilities. In D. Kritt (Ed.), </a:t>
            </a:r>
            <a:r>
              <a:rPr lang="en-US" sz="1400" i="1" dirty="0">
                <a:hlinkClick r:id="rId3"/>
              </a:rPr>
              <a:t>Constructivist education in an age of accountability </a:t>
            </a:r>
            <a:r>
              <a:rPr lang="en-US" sz="1400" dirty="0">
                <a:hlinkClick r:id="rId3"/>
              </a:rPr>
              <a:t>(pp. 267-281). New York, NY: Palgrave Macmillan.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(2019). </a:t>
            </a:r>
            <a:r>
              <a:rPr lang="en-US" sz="1400" dirty="0" err="1">
                <a:hlinkClick r:id="rId4"/>
              </a:rPr>
              <a:t>Emig</a:t>
            </a:r>
            <a:r>
              <a:rPr lang="en-US" sz="1400" dirty="0">
                <a:hlinkClick r:id="rId4"/>
              </a:rPr>
              <a:t> Award recipient commentary. In Karen Morris with the 2019 Editorial Team, Fifty years of </a:t>
            </a:r>
            <a:r>
              <a:rPr lang="en-US" sz="1400" i="1" dirty="0">
                <a:hlinkClick r:id="rId4"/>
              </a:rPr>
              <a:t>English Education</a:t>
            </a:r>
            <a:r>
              <a:rPr lang="en-US" sz="1400" dirty="0">
                <a:hlinkClick r:id="rId4"/>
              </a:rPr>
              <a:t>: What the </a:t>
            </a:r>
            <a:r>
              <a:rPr lang="en-US" sz="1400" dirty="0" err="1">
                <a:hlinkClick r:id="rId4"/>
              </a:rPr>
              <a:t>Emig</a:t>
            </a:r>
            <a:r>
              <a:rPr lang="en-US" sz="1400" dirty="0">
                <a:hlinkClick r:id="rId4"/>
              </a:rPr>
              <a:t> Award-winning articles tell us. </a:t>
            </a:r>
            <a:r>
              <a:rPr lang="en-US" sz="1400" i="1" dirty="0">
                <a:hlinkClick r:id="rId4"/>
              </a:rPr>
              <a:t>English Education, 51</a:t>
            </a:r>
            <a:r>
              <a:rPr lang="en-US" sz="1400" dirty="0">
                <a:hlinkClick r:id="rId4"/>
              </a:rPr>
              <a:t>(4), 341-342.</a:t>
            </a:r>
            <a:endParaRPr lang="en-US" sz="1400" dirty="0"/>
          </a:p>
          <a:p>
            <a:r>
              <a:rPr lang="en-US" sz="1400" dirty="0"/>
              <a:t>	Smagorinsky, P. (2021). The great equalizer of the conditions of [humanity]: How transformative can schools be when society itself remains inequitable and quarrelsome? In D. C. Berliner &amp; C. Hermanns (Eds.), </a:t>
            </a:r>
            <a:r>
              <a:rPr lang="en-US" sz="1400" i="1" dirty="0"/>
              <a:t>Public education: The cornerstone of American democracy</a:t>
            </a:r>
            <a:r>
              <a:rPr lang="en-US" sz="1400" dirty="0"/>
              <a:t> (pp. 69-83). Teachers College Press.	</a:t>
            </a:r>
            <a:r>
              <a:rPr lang="en-US" sz="1400" dirty="0">
                <a:hlinkClick r:id="rId5"/>
              </a:rPr>
              <a:t>Smagorinsky, P. (2021). The relation between emotion and intellect: Which governs which?  </a:t>
            </a:r>
            <a:r>
              <a:rPr lang="en-US" sz="1400" i="1" dirty="0">
                <a:hlinkClick r:id="rId5"/>
              </a:rPr>
              <a:t>Integrative Psychological &amp; Behavioral Science, 55, </a:t>
            </a:r>
            <a:r>
              <a:rPr lang="en-US" sz="1400" dirty="0">
                <a:hlinkClick r:id="rId5"/>
              </a:rPr>
              <a:t>769–778.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(2022). Vygotsky and multicultural education. In A. Garcia (Ed.), Multicultural education section; D. Fisher (Ed.),</a:t>
            </a:r>
            <a:r>
              <a:rPr lang="en-US" sz="1400" i="1" dirty="0">
                <a:hlinkClick r:id="rId6"/>
              </a:rPr>
              <a:t> Routledge encyclopedia of education (online)</a:t>
            </a:r>
            <a:r>
              <a:rPr lang="en-US" sz="1400" dirty="0">
                <a:hlinkClick r:id="rId6"/>
              </a:rPr>
              <a:t>. New York, NY: Routledge.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&amp; Lang, M. (2023). Learning to create environments for deafness among hearing preservice teachers: A defectological approach. </a:t>
            </a:r>
            <a:r>
              <a:rPr lang="en-US" sz="1400" i="1" dirty="0">
                <a:hlinkClick r:id="rId7"/>
              </a:rPr>
              <a:t>Learning, Culture, and Social Interaction, 38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(2024). Emotions, empathy, and education for social justice. </a:t>
            </a:r>
            <a:r>
              <a:rPr lang="en-US" sz="1400" i="1" dirty="0">
                <a:hlinkClick r:id="rId8"/>
              </a:rPr>
              <a:t>English Teaching: Practice and Critique</a:t>
            </a:r>
            <a:r>
              <a:rPr lang="en-US" sz="1400" dirty="0">
                <a:effectLst/>
                <a:ea typeface="Cambria Math" panose="02040503050406030204" pitchFamily="18" charset="0"/>
                <a:hlinkClick r:id="rId8"/>
              </a:rPr>
              <a:t>, </a:t>
            </a:r>
            <a:r>
              <a:rPr lang="en-US" sz="1400" i="1" dirty="0">
                <a:effectLst/>
                <a:ea typeface="Cambria Math" panose="02040503050406030204" pitchFamily="18" charset="0"/>
                <a:hlinkClick r:id="rId8"/>
              </a:rPr>
              <a:t>23</a:t>
            </a:r>
            <a:r>
              <a:rPr lang="en-US" sz="1400" dirty="0">
                <a:effectLst/>
                <a:ea typeface="Cambria Math" panose="02040503050406030204" pitchFamily="18" charset="0"/>
                <a:hlinkClick r:id="rId8"/>
              </a:rPr>
              <a:t>(3), 332-351.</a:t>
            </a:r>
            <a:r>
              <a:rPr lang="en-US" sz="1400" dirty="0">
                <a:hlinkClick r:id="rId8"/>
              </a:rPr>
              <a:t> 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540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162800" cy="411162"/>
          </a:xfrm>
        </p:spPr>
        <p:txBody>
          <a:bodyPr>
            <a:no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Research Methodology: Articles &amp;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(1987). Graves revisited: A look at the methods and conclusions of the New Hampshire study. </a:t>
            </a:r>
            <a:r>
              <a:rPr lang="en-US" sz="1400" i="1" dirty="0">
                <a:hlinkClick r:id="rId2"/>
              </a:rPr>
              <a:t>Written Communication, 4</a:t>
            </a:r>
            <a:r>
              <a:rPr lang="en-US" sz="1400" dirty="0">
                <a:hlinkClick r:id="rId2"/>
              </a:rPr>
              <a:t>, 331-342.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(1989). The reliability and validity of protocol analysis. </a:t>
            </a:r>
            <a:r>
              <a:rPr lang="en-US" sz="1400" i="1" dirty="0">
                <a:hlinkClick r:id="rId3"/>
              </a:rPr>
              <a:t>Written Communication, 6, </a:t>
            </a:r>
            <a:r>
              <a:rPr lang="en-US" sz="1400" dirty="0">
                <a:hlinkClick r:id="rId3"/>
              </a:rPr>
              <a:t>463-479.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Smagorinsky, P. (1994). Introduction: Potential problems and problematic potentials of using talk about writing as data about writing process. In P. Smagorinsky (Ed.), </a:t>
            </a:r>
            <a:r>
              <a:rPr lang="en-US" sz="1400" i="1" dirty="0"/>
              <a:t>Speaking about writing: Reflections on research methodology </a:t>
            </a:r>
            <a:r>
              <a:rPr lang="en-US" sz="1400" dirty="0"/>
              <a:t>(pp. ix-xix). Thousand Oaks, CA: Sage Publications.</a:t>
            </a:r>
          </a:p>
          <a:p>
            <a:pPr marL="0" indent="0">
              <a:buNone/>
            </a:pPr>
            <a:r>
              <a:rPr lang="en-US" sz="1400" dirty="0"/>
              <a:t>	Smagorinsky, P. (1994). Think-aloud protocol analysis: Beyond the black box. In P. Smagorinsky (Ed.), </a:t>
            </a:r>
            <a:r>
              <a:rPr lang="en-US" sz="1400" i="1" dirty="0"/>
              <a:t>Speaking about writing: Reflections on research methodology</a:t>
            </a:r>
            <a:r>
              <a:rPr lang="en-US" sz="1400" dirty="0"/>
              <a:t> (pp. 3-19). Thousand Oaks, CA: Sage Publications.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(1995). The social construction of data: Methodological problems of investigating learning in the zone of proximal development. </a:t>
            </a:r>
            <a:r>
              <a:rPr lang="en-US" sz="1400" i="1" dirty="0">
                <a:hlinkClick r:id="rId4"/>
              </a:rPr>
              <a:t>Review of Educational Research, 65</a:t>
            </a:r>
            <a:r>
              <a:rPr lang="en-US" sz="1400" dirty="0">
                <a:hlinkClick r:id="rId4"/>
              </a:rPr>
              <a:t>, 191-212.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(1998). Thinking and speech and protocol analysis. </a:t>
            </a:r>
            <a:r>
              <a:rPr lang="en-US" sz="1400" i="1" dirty="0">
                <a:hlinkClick r:id="rId5"/>
              </a:rPr>
              <a:t>Mind, Culture, and Activity, 5</a:t>
            </a:r>
            <a:r>
              <a:rPr lang="en-US" sz="1400" dirty="0">
                <a:hlinkClick r:id="rId5"/>
              </a:rPr>
              <a:t>, 157-177.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(2001). Rethinking protocol analysis from a cultural perspective. In M. McGroarty (Ed.), </a:t>
            </a:r>
            <a:r>
              <a:rPr lang="en-US" sz="1400" i="1" dirty="0">
                <a:hlinkClick r:id="rId6"/>
              </a:rPr>
              <a:t>Annual Review of Applied Linguistics, 21</a:t>
            </a:r>
            <a:r>
              <a:rPr lang="en-US" sz="1400" dirty="0">
                <a:hlinkClick r:id="rId6"/>
              </a:rPr>
              <a:t> (pp. 233-245). New York: Cambridge University Press.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</a:t>
            </a:r>
            <a:r>
              <a:rPr lang="en-US" sz="1400" dirty="0">
                <a:solidFill>
                  <a:srgbClr val="00B050"/>
                </a:solidFill>
                <a:hlinkClick r:id="rId7"/>
              </a:rPr>
              <a:t>Augustine, S. M</a:t>
            </a:r>
            <a:r>
              <a:rPr lang="en-US" sz="1400" dirty="0">
                <a:hlinkClick r:id="rId7"/>
              </a:rPr>
              <a:t>., &amp; Gallas, K. (2006). Rethinking rhizomes in writing about research. </a:t>
            </a:r>
            <a:r>
              <a:rPr lang="en-US" sz="1400" i="1" dirty="0">
                <a:hlinkClick r:id="rId7"/>
              </a:rPr>
              <a:t>The Teacher Educator, 42</a:t>
            </a:r>
            <a:r>
              <a:rPr lang="en-US" sz="1400" dirty="0">
                <a:hlinkClick r:id="rId7"/>
              </a:rPr>
              <a:t>, 87-105.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(2008). The method section as conceptual epicenter in constructing social science research reports. </a:t>
            </a:r>
            <a:r>
              <a:rPr lang="en-US" sz="1400" i="1" dirty="0">
                <a:hlinkClick r:id="rId8"/>
              </a:rPr>
              <a:t>Written Communication, 25, </a:t>
            </a:r>
            <a:r>
              <a:rPr lang="en-US" sz="1400" dirty="0">
                <a:hlinkClick r:id="rId8"/>
              </a:rPr>
              <a:t>389-411.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198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</a:rPr>
              <a:t>Research Methodology-Articles &amp; Chapters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295400"/>
            <a:ext cx="7467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(2009). The cultural practice of reading and the standardized assessment of reading instruction: When incommensurate worlds collide. </a:t>
            </a:r>
            <a:r>
              <a:rPr lang="en-US" sz="1400" i="1" dirty="0">
                <a:hlinkClick r:id="rId2"/>
              </a:rPr>
              <a:t>Educational Researcher</a:t>
            </a:r>
            <a:r>
              <a:rPr lang="en-US" sz="1400" dirty="0">
                <a:hlinkClick r:id="rId2"/>
              </a:rPr>
              <a:t>, 38(7), pp. 522–527.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(2009). The culture of Vygotsky. </a:t>
            </a:r>
            <a:r>
              <a:rPr lang="en-US" sz="1400" i="1" dirty="0">
                <a:hlinkClick r:id="rId3"/>
              </a:rPr>
              <a:t>Reading Research Quarterly</a:t>
            </a:r>
            <a:r>
              <a:rPr lang="en-US" sz="1400" dirty="0">
                <a:hlinkClick r:id="rId3"/>
              </a:rPr>
              <a:t>, </a:t>
            </a:r>
            <a:r>
              <a:rPr lang="en-US" sz="1400" i="1" dirty="0">
                <a:hlinkClick r:id="rId3"/>
              </a:rPr>
              <a:t>44</a:t>
            </a:r>
            <a:r>
              <a:rPr lang="en-US" sz="1400" dirty="0">
                <a:hlinkClick r:id="rId3"/>
              </a:rPr>
              <a:t>, 85-95.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(2011). Theory and method in research on literacy practices. In D. Lapp &amp; D. Fisher (Eds.), </a:t>
            </a:r>
            <a:r>
              <a:rPr lang="en-US" sz="1400" i="1" dirty="0">
                <a:hlinkClick r:id="rId4"/>
              </a:rPr>
              <a:t>Handbook of research on teaching the English language Arts</a:t>
            </a:r>
            <a:r>
              <a:rPr lang="en-US" sz="1400" dirty="0">
                <a:hlinkClick r:id="rId4"/>
              </a:rPr>
              <a:t>, 3</a:t>
            </a:r>
            <a:r>
              <a:rPr lang="en-US" sz="1400" baseline="30000" dirty="0">
                <a:hlinkClick r:id="rId4"/>
              </a:rPr>
              <a:t>rd</a:t>
            </a:r>
            <a:r>
              <a:rPr lang="en-US" sz="1400" dirty="0">
                <a:hlinkClick r:id="rId4"/>
              </a:rPr>
              <a:t> ed. (pp. 405-409). New York: Routledge, International Reading Association, &amp; National Council of Teachers of English.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Shelton, S. A. &amp; Smagorinsky, P. (2017). Conversation analysis, ethnomethodology, and teacher identity construction in interviews.  In S. A. Mirhosseini (Ed.), </a:t>
            </a:r>
            <a:r>
              <a:rPr lang="en-US" sz="1400" i="1" dirty="0"/>
              <a:t>Reflections on qualitative research in language and literacy education </a:t>
            </a:r>
            <a:r>
              <a:rPr lang="en-US" sz="1400" dirty="0"/>
              <a:t>(pp. 121-135). New York, NY: Springer.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(2019). Warranting evidence in social science research reports. </a:t>
            </a:r>
            <a:r>
              <a:rPr lang="en-US" sz="1400" i="1" dirty="0">
                <a:hlinkClick r:id="rId5"/>
              </a:rPr>
              <a:t>Research in the Teaching of English, 53</a:t>
            </a:r>
            <a:r>
              <a:rPr lang="en-US" sz="1400" dirty="0">
                <a:hlinkClick r:id="rId5"/>
              </a:rPr>
              <a:t>(3), 273-275.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Yaden, D. B., Reinking, D. P., &amp; Smagorinsky, P. (2021). The trouble with binaries: A perspective on a science of reading. </a:t>
            </a:r>
            <a:r>
              <a:rPr lang="en-US" sz="1400" i="1" dirty="0">
                <a:hlinkClick r:id="rId6"/>
              </a:rPr>
              <a:t>Reading Research Quarterly, 56, </a:t>
            </a:r>
            <a:r>
              <a:rPr lang="en-US" sz="1400" dirty="0">
                <a:hlinkClick r:id="rId6"/>
              </a:rPr>
              <a:t>119-129,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601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38100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6400800" cy="5791200"/>
          </a:xfrm>
        </p:spPr>
        <p:txBody>
          <a:bodyPr>
            <a:normAutofit fontScale="25000" lnSpcReduction="20000"/>
          </a:bodyPr>
          <a:lstStyle/>
          <a:p>
            <a:pPr marL="36576" indent="0">
              <a:buNone/>
            </a:pPr>
            <a:r>
              <a:rPr lang="en-US" sz="3500" dirty="0"/>
              <a:t>	</a:t>
            </a:r>
            <a:r>
              <a:rPr lang="en-US" sz="5600" dirty="0"/>
              <a:t>Smagorinsky, P. (Editor). (2016). </a:t>
            </a:r>
            <a:r>
              <a:rPr lang="en-US" sz="5600" i="1" dirty="0"/>
              <a:t>Creativity and community among autism-spectrum youth: Creating positive social updrafts through play and performance. </a:t>
            </a:r>
            <a:r>
              <a:rPr lang="en-US" sz="5600" dirty="0"/>
              <a:t>New York, NY: Palgrave Macmillan.</a:t>
            </a:r>
          </a:p>
          <a:p>
            <a:pPr marL="36576" indent="0">
              <a:buNone/>
            </a:pPr>
            <a:endParaRPr lang="en-US" sz="5600" b="1" dirty="0"/>
          </a:p>
          <a:p>
            <a:pPr marL="36576" indent="0" algn="ctr">
              <a:buNone/>
            </a:pPr>
            <a:r>
              <a:rPr lang="en-US" sz="5600" b="1" dirty="0"/>
              <a:t>Includes the Following Chapters</a:t>
            </a:r>
          </a:p>
          <a:p>
            <a:pPr marL="36576" indent="0">
              <a:buNone/>
            </a:pPr>
            <a:r>
              <a:rPr lang="en-US" sz="5600" dirty="0"/>
              <a:t>	Smagorinsky, P. (2016).  Introduction. In P. Smagorinsky (Ed.), </a:t>
            </a:r>
            <a:r>
              <a:rPr lang="en-US" sz="5600" i="1" dirty="0"/>
              <a:t>Creativity and community among autism-spectrum youth: Creating positive social updrafts through play and performance </a:t>
            </a:r>
            <a:r>
              <a:rPr lang="en-US" sz="5600" dirty="0"/>
              <a:t>(pp. 3-31).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Smagorinsky, P. (2016). Toward a social understanding of mental health. In P. Smagorinsky (Ed.), </a:t>
            </a:r>
            <a:r>
              <a:rPr lang="en-US" sz="5600" i="1" dirty="0"/>
              <a:t>Creativity and community among autism-spectrum youth: Creating positive social updrafts through play and performance</a:t>
            </a:r>
            <a:r>
              <a:rPr lang="en-US" sz="5600" dirty="0"/>
              <a:t> (pp. 33-49).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Smagorinsky, P. (2016). Adaptation as reciprocal dynamic. In P. Smagorinsky (Ed.), </a:t>
            </a:r>
            <a:r>
              <a:rPr lang="en-US" sz="5600" i="1" dirty="0"/>
              <a:t>Creativity and community among autism-spectrum youth: Creating positive social updrafts through play and performance</a:t>
            </a:r>
            <a:r>
              <a:rPr lang="en-US" sz="5600" dirty="0"/>
              <a:t> (pp. 51-76).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Lipkin, J., Epstein, M., Heller, P., &amp; Smagorinsky, P. (2016). The </a:t>
            </a:r>
            <a:r>
              <a:rPr lang="en-US" sz="5600" dirty="0" err="1"/>
              <a:t>DisAbility</a:t>
            </a:r>
            <a:r>
              <a:rPr lang="en-US" sz="5600" dirty="0"/>
              <a:t> Project: A model for autism-specific creativity and civic engagement within the broader context of difference. In P. Smagorinsky (Ed.), </a:t>
            </a:r>
            <a:r>
              <a:rPr lang="en-US" sz="5600" i="1" dirty="0"/>
              <a:t>Creativity and community among autism-spectrum youth: Creating positive social updrafts through play and performance</a:t>
            </a:r>
            <a:r>
              <a:rPr lang="en-US" sz="5600" dirty="0"/>
              <a:t> (pp. 153-186).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Cook, L. S., &amp; Smagorinsky, P. (2016). The anime culture as positive social updraft. In P. Smagorinsky (Ed.), </a:t>
            </a:r>
            <a:r>
              <a:rPr lang="en-US" sz="5600" i="1" dirty="0"/>
              <a:t>Creativity and community among autism-spectrum youth: Creating positive social updrafts through play and performance</a:t>
            </a:r>
            <a:r>
              <a:rPr lang="en-US" sz="5600" dirty="0"/>
              <a:t> (pp. 219-242).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Smagorinsky, P. (2016). An autistic life, animated through the world of Disney. In P. Smagorinsky (Ed.), </a:t>
            </a:r>
            <a:r>
              <a:rPr lang="en-US" sz="5600" i="1" dirty="0"/>
              <a:t>Creativity and community among autism-spectrum youth: Creating positive social updrafts through play and performance</a:t>
            </a:r>
            <a:r>
              <a:rPr lang="en-US" sz="5600" dirty="0"/>
              <a:t> (pp. 269-291). New York, NY: Palgrave Macmillan.</a:t>
            </a:r>
          </a:p>
          <a:p>
            <a:pPr marL="36576" indent="0">
              <a:buNone/>
            </a:pPr>
            <a:r>
              <a:rPr lang="en-US" sz="5600" dirty="0"/>
              <a:t>	</a:t>
            </a:r>
          </a:p>
        </p:txBody>
      </p:sp>
      <p:pic>
        <p:nvPicPr>
          <p:cNvPr id="1026" name="Picture 2" descr="https://images.springer.com/sgw/books/medium/9781137547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751" y="1143000"/>
            <a:ext cx="236325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12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1540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Mental Health</a:t>
            </a:r>
          </a:p>
          <a:p>
            <a:pPr algn="ctr"/>
            <a:endParaRPr lang="en-US" sz="2400" dirty="0">
              <a:latin typeface="+mj-lt"/>
            </a:endParaRP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P., Tobin, J., &amp; Lee, K. (Editors) (2019). </a:t>
            </a:r>
            <a:r>
              <a:rPr lang="en-US" sz="1400" i="1" dirty="0">
                <a:hlinkClick r:id="rId2"/>
              </a:rPr>
              <a:t>Dismantling the disabling environments of education: Creating new cultures and contexts for accommodating difference</a:t>
            </a:r>
            <a:r>
              <a:rPr lang="en-US" sz="1400" dirty="0">
                <a:hlinkClick r:id="rId2"/>
              </a:rPr>
              <a:t>. New York, NY: Peter Lang.	</a:t>
            </a:r>
            <a:r>
              <a:rPr lang="en-US" sz="1400" dirty="0"/>
              <a:t>		</a:t>
            </a:r>
          </a:p>
          <a:p>
            <a:pPr algn="ctr"/>
            <a:r>
              <a:rPr lang="en-US" sz="1400" b="1" dirty="0"/>
              <a:t>Includes the Following Chapters</a:t>
            </a:r>
          </a:p>
          <a:p>
            <a:r>
              <a:rPr lang="en-US" sz="1400" dirty="0"/>
              <a:t>	Smagorinsky, P. (2019). Vygotsky, “defectology,” and the Soviet approach to human difference. In P. Smagorinsky, J. Tobin, &amp; K. Lee (Eds.), </a:t>
            </a:r>
            <a:r>
              <a:rPr lang="en-US" sz="1400" i="1" dirty="0"/>
              <a:t>Dismantling the disabling environments of education: Creating new cultures and contexts for accommodating difference</a:t>
            </a:r>
            <a:r>
              <a:rPr lang="en-US" sz="1400" dirty="0"/>
              <a:t> (pp. 47-64).  New York, NY: Peter Lang.</a:t>
            </a:r>
          </a:p>
          <a:p>
            <a:r>
              <a:rPr lang="en-US" sz="1400" dirty="0"/>
              <a:t>	Smagorinsky, P., Tobin, J., &amp; Lee, K. (2019). Introduction. In P. Smagorinsky, J. Tobin, &amp; K. Lee (Eds.),. New York, NY: Peter Lang.</a:t>
            </a:r>
            <a:r>
              <a:rPr lang="en-US" sz="1400" i="1" dirty="0"/>
              <a:t> Dismantling the disabling environments of education: Creating new cultures and contexts for accommodating difference </a:t>
            </a:r>
            <a:r>
              <a:rPr lang="en-US" sz="1400" dirty="0"/>
              <a:t>(pp. 1-22).  New York, NY: Peter Lang.</a:t>
            </a:r>
          </a:p>
        </p:txBody>
      </p:sp>
      <p:pic>
        <p:nvPicPr>
          <p:cNvPr id="1028" name="Picture 4" descr="Cover Dismantling the Disabling Environments of Education">
            <a:extLst>
              <a:ext uri="{FF2B5EF4-FFF2-40B4-BE49-F238E27FC236}">
                <a16:creationId xmlns:a16="http://schemas.microsoft.com/office/drawing/2014/main" id="{AB989CC6-D6A5-4BF5-8D39-D3FD42D70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246" y="3519368"/>
            <a:ext cx="1997154" cy="299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3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1"/>
            <a:ext cx="7620000" cy="4571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Mental Health</a:t>
            </a:r>
            <a:br>
              <a:rPr lang="en-US" sz="2700" dirty="0">
                <a:solidFill>
                  <a:schemeClr val="tx1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838200"/>
            <a:ext cx="7772400" cy="8186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(2011). Confessions of a mad professor: An autoethnographic consideration of neuroatypicality, extranormativity, and education. </a:t>
            </a:r>
            <a:r>
              <a:rPr lang="en-US" sz="1400" i="1" dirty="0">
                <a:hlinkClick r:id="rId2"/>
              </a:rPr>
              <a:t>Teachers College Record</a:t>
            </a:r>
            <a:r>
              <a:rPr lang="en-US" sz="1400" dirty="0">
                <a:hlinkClick r:id="rId2"/>
              </a:rPr>
              <a:t>, </a:t>
            </a:r>
            <a:r>
              <a:rPr lang="en-US" sz="1400" i="1" dirty="0">
                <a:hlinkClick r:id="rId2"/>
              </a:rPr>
              <a:t>113</a:t>
            </a:r>
            <a:r>
              <a:rPr lang="en-US" sz="1400" dirty="0">
                <a:hlinkClick r:id="rId2"/>
              </a:rPr>
              <a:t>, 1701-1732.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(2012). Vygotsky, “defectology," and the inclusion of people of difference in the broader cultural stream. </a:t>
            </a:r>
            <a:r>
              <a:rPr lang="en-US" sz="1400" i="1" dirty="0">
                <a:hlinkClick r:id="rId3"/>
              </a:rPr>
              <a:t>Journal of Language and Literacy Education</a:t>
            </a:r>
            <a:r>
              <a:rPr lang="en-US" sz="1400" dirty="0">
                <a:hlinkClick r:id="rId3"/>
              </a:rPr>
              <a:t> [Online], 8(1), 1-25. </a:t>
            </a:r>
            <a:endParaRPr lang="en-US" sz="1400" dirty="0"/>
          </a:p>
          <a:p>
            <a:r>
              <a:rPr lang="en-US" sz="1400" dirty="0"/>
              <a:t> 	</a:t>
            </a:r>
            <a:r>
              <a:rPr lang="en-US" sz="1400" dirty="0">
                <a:hlinkClick r:id="rId4"/>
              </a:rPr>
              <a:t>Smagorinsky, P. (2012). “Every individual has his own insanity”: Applying Vygotsky’s work on defectology to the question of mental health as an issue of inclusion. </a:t>
            </a:r>
            <a:r>
              <a:rPr lang="en-US" sz="1400" i="1" dirty="0">
                <a:hlinkClick r:id="rId4"/>
              </a:rPr>
              <a:t>Learning, Culture and Social Interaction, 1</a:t>
            </a:r>
            <a:r>
              <a:rPr lang="en-US" sz="1400" dirty="0">
                <a:hlinkClick r:id="rId4"/>
              </a:rPr>
              <a:t>(1), 67-77.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(2014). Who's normal here? An </a:t>
            </a:r>
            <a:r>
              <a:rPr lang="en-US" sz="1400" dirty="0" err="1">
                <a:hlinkClick r:id="rId5"/>
              </a:rPr>
              <a:t>atypical's</a:t>
            </a:r>
            <a:r>
              <a:rPr lang="en-US" sz="1400" dirty="0">
                <a:hlinkClick r:id="rId5"/>
              </a:rPr>
              <a:t> perspective on mental health and educational inclusion. </a:t>
            </a:r>
            <a:r>
              <a:rPr lang="en-US" sz="1400" i="1" dirty="0">
                <a:hlinkClick r:id="rId5"/>
              </a:rPr>
              <a:t>English Journal</a:t>
            </a:r>
            <a:r>
              <a:rPr lang="en-US" sz="1400" dirty="0">
                <a:hlinkClick r:id="rId5"/>
              </a:rPr>
              <a:t>, </a:t>
            </a:r>
            <a:r>
              <a:rPr lang="en-US" sz="1400" i="1" dirty="0">
                <a:hlinkClick r:id="rId5"/>
              </a:rPr>
              <a:t>103</a:t>
            </a:r>
            <a:r>
              <a:rPr lang="en-US" sz="1400" dirty="0">
                <a:hlinkClick r:id="rId5"/>
              </a:rPr>
              <a:t>(5), 15–23.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Cook, L. S., &amp; Smagorinsky, P. (2014). Constructing positive social updrafts for extranormative personalities. </a:t>
            </a:r>
            <a:r>
              <a:rPr lang="en-US" sz="1400" i="1" dirty="0">
                <a:hlinkClick r:id="rId6"/>
              </a:rPr>
              <a:t>Learning, Culture and Social Interaction, 3(</a:t>
            </a:r>
            <a:r>
              <a:rPr lang="en-US" sz="1400" dirty="0">
                <a:hlinkClick r:id="rId6"/>
              </a:rPr>
              <a:t>4), 296–308.</a:t>
            </a:r>
            <a:endParaRPr lang="en-US" sz="1400" dirty="0"/>
          </a:p>
          <a:p>
            <a:r>
              <a:rPr lang="en-US" sz="1400" dirty="0">
                <a:hlinkClick r:id="rId7"/>
              </a:rPr>
              <a:t>	Smagorinsky, P. (2014, November 26). Taking the </a:t>
            </a:r>
            <a:r>
              <a:rPr lang="en-US" sz="1400" dirty="0" err="1">
                <a:hlinkClick r:id="rId7"/>
              </a:rPr>
              <a:t>diss</a:t>
            </a:r>
            <a:r>
              <a:rPr lang="en-US" sz="1400" dirty="0">
                <a:hlinkClick r:id="rId7"/>
              </a:rPr>
              <a:t> out of disability. </a:t>
            </a:r>
            <a:r>
              <a:rPr lang="en-US" sz="1400" i="1" dirty="0">
                <a:hlinkClick r:id="rId7"/>
              </a:rPr>
              <a:t>Teachers College Record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r>
              <a:rPr lang="en-US" sz="1400" dirty="0"/>
              <a:t>	Smagorinsky, P., Cole, M., &amp; Braga, L. W. (2017). On the complementarity of cultural historical psychology and contemporary disability studies. In I. Esmonde &amp; A. Booker (Eds.), </a:t>
            </a:r>
            <a:r>
              <a:rPr lang="en-US" sz="1400" i="1" dirty="0"/>
              <a:t>Power and privilege in the learning sciences: Critical and sociocultural theories</a:t>
            </a:r>
            <a:r>
              <a:rPr lang="en-US" sz="1400" dirty="0"/>
              <a:t> (pp. 70-92). New York, NY: Routledge.</a:t>
            </a:r>
          </a:p>
          <a:p>
            <a:r>
              <a:rPr lang="en-US" sz="1400" dirty="0"/>
              <a:t>	Smagorinsky, P. (2018). Inclusion, “defectology,” and second language learners. In J. </a:t>
            </a:r>
            <a:r>
              <a:rPr lang="en-US" sz="1400" dirty="0" err="1"/>
              <a:t>Lantolf</a:t>
            </a:r>
            <a:r>
              <a:rPr lang="en-US" sz="1400" dirty="0"/>
              <a:t> &amp; M. </a:t>
            </a:r>
            <a:r>
              <a:rPr lang="en-US" sz="1400" dirty="0" err="1"/>
              <a:t>Poehner</a:t>
            </a:r>
            <a:r>
              <a:rPr lang="en-US" sz="1400" dirty="0"/>
              <a:t>, </a:t>
            </a:r>
            <a:r>
              <a:rPr lang="en-US" sz="1400" i="1" dirty="0"/>
              <a:t>Handbook of sociocultural theory and second language development</a:t>
            </a:r>
            <a:r>
              <a:rPr lang="en-US" sz="1400" dirty="0"/>
              <a:t> (pp. 551-564). New York, NY: Routledge.</a:t>
            </a:r>
          </a:p>
          <a:p>
            <a:r>
              <a:rPr lang="en-US" sz="1400" dirty="0"/>
              <a:t>	Smagorinsky, P. (2019). Vygotsky, “defectology,” and the Soviet approach to human difference. In P. Smagorinsky, J. Tobin, &amp; K. Lee (Eds.), </a:t>
            </a:r>
            <a:r>
              <a:rPr lang="en-US" sz="1400" i="1" dirty="0"/>
              <a:t>Dismantling the disabling environments of education: Creating new cultures and contexts for accommodating difference </a:t>
            </a:r>
            <a:r>
              <a:rPr lang="en-US" sz="1400" dirty="0"/>
              <a:t>(pp. 47-64). New York, NY: Peter Lang.</a:t>
            </a:r>
          </a:p>
          <a:p>
            <a:r>
              <a:rPr lang="en-US" sz="1400" dirty="0"/>
              <a:t>		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	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5E8B88-3596-B86B-13CF-9A51E17A28BD}"/>
              </a:ext>
            </a:extLst>
          </p:cNvPr>
          <p:cNvSpPr txBox="1"/>
          <p:nvPr/>
        </p:nvSpPr>
        <p:spPr>
          <a:xfrm>
            <a:off x="2286000" y="1532366"/>
            <a:ext cx="45085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Mental Heath</a:t>
            </a:r>
            <a:endParaRPr lang="en-US" sz="24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04F1CA-FB45-181B-80F3-701B7AA257BF}"/>
              </a:ext>
            </a:extLst>
          </p:cNvPr>
          <p:cNvSpPr txBox="1"/>
          <p:nvPr/>
        </p:nvSpPr>
        <p:spPr>
          <a:xfrm>
            <a:off x="304800" y="2082523"/>
            <a:ext cx="85344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	Smagorinsky, P. (2020). Neurodiversity and the deep structure of schools. </a:t>
            </a:r>
            <a:r>
              <a:rPr lang="en-US" sz="1400" i="1" dirty="0"/>
              <a:t>Ought</a:t>
            </a:r>
            <a:r>
              <a:rPr lang="en-US" sz="1400" dirty="0"/>
              <a:t>.</a:t>
            </a:r>
          </a:p>
          <a:p>
            <a:r>
              <a:rPr lang="en-US" sz="1400" dirty="0"/>
              <a:t>	Smagorinsky, P. (in press). Defectology: The stone rejected by the builder becomes the cornerstone of a new construct. In J.A </a:t>
            </a:r>
            <a:r>
              <a:rPr lang="en-US" sz="1400" dirty="0" err="1"/>
              <a:t>Hilppö</a:t>
            </a:r>
            <a:r>
              <a:rPr lang="en-US" sz="1400" dirty="0"/>
              <a:t>, J. Melendez, M. Lynch, M. Lemos, P. Martínez-Álvarez, &amp; P. Hick (Eds.), </a:t>
            </a:r>
            <a:r>
              <a:rPr lang="en-US" sz="1400" i="1" dirty="0"/>
              <a:t>Handbook of cultural historical research: Overcoming injustices through education and learning</a:t>
            </a:r>
            <a:r>
              <a:rPr lang="en-US" sz="1400" dirty="0"/>
              <a:t>. Bloomsbury.</a:t>
            </a:r>
          </a:p>
        </p:txBody>
      </p:sp>
    </p:spTree>
    <p:extLst>
      <p:ext uri="{BB962C8B-B14F-4D97-AF65-F5344CB8AC3E}">
        <p14:creationId xmlns:p14="http://schemas.microsoft.com/office/powerpoint/2010/main" val="210832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Service-Learning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500" dirty="0"/>
              <a:t>	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	Smagorinsky, P. (2014). Service-learning in an alternative school as mediated through book club discussions. In V. Kinloch &amp; P. Smagorinsky (Eds.), </a:t>
            </a:r>
            <a:r>
              <a:rPr lang="en-US" sz="1500" i="1" dirty="0"/>
              <a:t>Service-learning in literacy education: Possibilities for teaching and learning </a:t>
            </a:r>
            <a:r>
              <a:rPr lang="en-US" sz="1500" dirty="0"/>
              <a:t>(pp. 85-103). Charlotte, NC: Information Age Publishing.</a:t>
            </a:r>
          </a:p>
          <a:p>
            <a:pPr marL="0" indent="0">
              <a:buNone/>
            </a:pPr>
            <a:r>
              <a:rPr lang="en-US" sz="1500" dirty="0"/>
              <a:t>	Smagorinsky, P., &amp; Kinloch, V. (2014). Introduction. In V. Kinloch &amp; P. Smagorinsky (Eds.), </a:t>
            </a:r>
            <a:r>
              <a:rPr lang="en-US" sz="1500" i="1" dirty="0"/>
              <a:t>Service-learning in literacy education: Possibilities for teaching and learning </a:t>
            </a:r>
            <a:r>
              <a:rPr lang="en-US" sz="1500" dirty="0"/>
              <a:t>(pp. ix-xxiii). Charlotte, NC: Information Age Publishing. </a:t>
            </a:r>
          </a:p>
          <a:p>
            <a:pPr marL="0" indent="0">
              <a:buNone/>
            </a:pPr>
            <a:r>
              <a:rPr lang="en-US" sz="1500" dirty="0"/>
              <a:t>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90600"/>
            <a:ext cx="232729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8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65690"/>
            <a:ext cx="86106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Service-Learning (Continued)</a:t>
            </a:r>
          </a:p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    </a:t>
            </a:r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Articles and Chapters</a:t>
            </a:r>
            <a:r>
              <a:rPr lang="en-US" dirty="0"/>
              <a:t>	</a:t>
            </a:r>
          </a:p>
          <a:p>
            <a:pPr algn="ctr"/>
            <a:endParaRPr lang="en-US" sz="2400" dirty="0"/>
          </a:p>
          <a:p>
            <a:r>
              <a:rPr lang="en-US" sz="1200" dirty="0"/>
              <a:t>	</a:t>
            </a:r>
            <a:r>
              <a:rPr lang="en-US" sz="1400" dirty="0">
                <a:hlinkClick r:id="rId2"/>
              </a:rPr>
              <a:t>Smagorinsky, P. (2011). Service-learning as a vehicle for examining assumptions about culture and education. In A. </a:t>
            </a:r>
            <a:r>
              <a:rPr lang="en-US" sz="1400" dirty="0" err="1">
                <a:hlinkClick r:id="rId2"/>
              </a:rPr>
              <a:t>Honigsfeld</a:t>
            </a:r>
            <a:r>
              <a:rPr lang="en-US" sz="1400" dirty="0">
                <a:hlinkClick r:id="rId2"/>
              </a:rPr>
              <a:t> &amp; A. Cohan (Eds.), </a:t>
            </a:r>
            <a:r>
              <a:rPr lang="en-US" sz="1400" i="1" dirty="0">
                <a:hlinkClick r:id="rId2"/>
              </a:rPr>
              <a:t>Breaking the mold of school instruction and organization: Preservice and inservice teacher education</a:t>
            </a:r>
            <a:r>
              <a:rPr lang="en-US" sz="1400" dirty="0">
                <a:hlinkClick r:id="rId2"/>
              </a:rPr>
              <a:t> (pp. 65-74). Lanham, MD: </a:t>
            </a:r>
            <a:r>
              <a:rPr lang="en-US" sz="1400" dirty="0" err="1">
                <a:hlinkClick r:id="rId2"/>
              </a:rPr>
              <a:t>Rowman</a:t>
            </a:r>
            <a:r>
              <a:rPr lang="en-US" sz="1400" dirty="0">
                <a:hlinkClick r:id="rId2"/>
              </a:rPr>
              <a:t> and Littlefield.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P., </a:t>
            </a:r>
            <a:r>
              <a:rPr lang="en-US" sz="1400" dirty="0">
                <a:solidFill>
                  <a:srgbClr val="00B050"/>
                </a:solidFill>
                <a:hlinkClick r:id="rId3"/>
              </a:rPr>
              <a:t>Clayton, C. M</a:t>
            </a:r>
            <a:r>
              <a:rPr lang="en-US" sz="1400" dirty="0">
                <a:hlinkClick r:id="rId3"/>
              </a:rPr>
              <a:t>., &amp; </a:t>
            </a:r>
            <a:r>
              <a:rPr lang="en-US" sz="1400" dirty="0">
                <a:solidFill>
                  <a:srgbClr val="00B050"/>
                </a:solidFill>
                <a:hlinkClick r:id="rId3"/>
              </a:rPr>
              <a:t>Johnson, L. L. </a:t>
            </a:r>
            <a:r>
              <a:rPr lang="en-US" sz="1400" dirty="0">
                <a:hlinkClick r:id="rId3"/>
              </a:rPr>
              <a:t>(2015). Distributed scaffolding in a service-learning course. </a:t>
            </a:r>
            <a:r>
              <a:rPr lang="en-US" sz="1400" i="1" dirty="0">
                <a:hlinkClick r:id="rId3"/>
              </a:rPr>
              <a:t>Theory into Practice</a:t>
            </a:r>
            <a:r>
              <a:rPr lang="en-US" sz="1400" dirty="0">
                <a:hlinkClick r:id="rId3"/>
              </a:rPr>
              <a:t>, 54(1), 71-78.</a:t>
            </a:r>
            <a:endParaRPr lang="en-US" sz="1400" dirty="0"/>
          </a:p>
          <a:p>
            <a:r>
              <a:rPr lang="en-US" sz="1400" dirty="0"/>
              <a:t>	Smagorinsky, P., </a:t>
            </a:r>
            <a:r>
              <a:rPr lang="en-US" sz="1400" dirty="0">
                <a:solidFill>
                  <a:srgbClr val="00B050"/>
                </a:solidFill>
              </a:rPr>
              <a:t>Johnson, L. L. </a:t>
            </a:r>
            <a:r>
              <a:rPr lang="en-US" sz="1400" dirty="0"/>
              <a:t>&amp; </a:t>
            </a:r>
            <a:r>
              <a:rPr lang="en-US" sz="1400" dirty="0">
                <a:solidFill>
                  <a:srgbClr val="00B050"/>
                </a:solidFill>
              </a:rPr>
              <a:t>Clayton, C. M</a:t>
            </a:r>
            <a:r>
              <a:rPr lang="en-US" sz="1400" dirty="0"/>
              <a:t>. (2015). Synthesizing formal and experiential concepts in a service-learning course. In J. Brass &amp; A. Webb (Eds.),</a:t>
            </a:r>
            <a:r>
              <a:rPr lang="en-US" sz="1400" i="1" dirty="0"/>
              <a:t> Reclaiming English Language Arts methods courses: Critical issues and challenges for teacher educators in top-down times</a:t>
            </a:r>
            <a:r>
              <a:rPr lang="en-US" sz="1400" dirty="0"/>
              <a:t>  (pp. 123-134). New York: Routledge.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P., with </a:t>
            </a:r>
            <a:r>
              <a:rPr lang="en-US" sz="1400" dirty="0" err="1">
                <a:solidFill>
                  <a:srgbClr val="00B050"/>
                </a:solidFill>
                <a:hlinkClick r:id="rId4"/>
              </a:rPr>
              <a:t>Brasley</a:t>
            </a:r>
            <a:r>
              <a:rPr lang="en-US" sz="1400" dirty="0">
                <a:solidFill>
                  <a:srgbClr val="00B050"/>
                </a:solidFill>
                <a:hlinkClick r:id="rId4"/>
              </a:rPr>
              <a:t>, A.</a:t>
            </a:r>
            <a:r>
              <a:rPr lang="en-US" sz="1400" dirty="0">
                <a:hlinkClick r:id="rId4"/>
              </a:rPr>
              <a:t>, </a:t>
            </a:r>
            <a:r>
              <a:rPr lang="en-US" sz="1400" dirty="0">
                <a:solidFill>
                  <a:srgbClr val="00B050"/>
                </a:solidFill>
                <a:hlinkClick r:id="rId4"/>
              </a:rPr>
              <a:t>Johnson, R</a:t>
            </a:r>
            <a:r>
              <a:rPr lang="en-US" sz="1400" dirty="0">
                <a:hlinkClick r:id="rId4"/>
              </a:rPr>
              <a:t>., &amp; </a:t>
            </a:r>
            <a:r>
              <a:rPr lang="en-US" sz="1400" dirty="0">
                <a:solidFill>
                  <a:srgbClr val="00B050"/>
                </a:solidFill>
                <a:hlinkClick r:id="rId4"/>
              </a:rPr>
              <a:t>Shurtz, L. </a:t>
            </a:r>
            <a:r>
              <a:rPr lang="en-US" sz="1400" dirty="0">
                <a:hlinkClick r:id="rId4"/>
              </a:rPr>
              <a:t>(2017). A letter to teacher candidates at the dawn of the Trump presidency. English Teaching: Practice and Critique, 16(3), 319-330.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(2019). Inquiry and service-learning in teacher education. In E. A. Kahn, A. </a:t>
            </a:r>
            <a:r>
              <a:rPr lang="en-US" sz="1400" dirty="0" err="1">
                <a:hlinkClick r:id="rId5"/>
              </a:rPr>
              <a:t>Bouque</a:t>
            </a:r>
            <a:r>
              <a:rPr lang="en-US" sz="1400" dirty="0">
                <a:hlinkClick r:id="rId5"/>
              </a:rPr>
              <a:t>, D. Forde, T. M. McCann, &amp; C. C. Walter (Eds.), </a:t>
            </a:r>
            <a:r>
              <a:rPr lang="en-US" sz="1400" i="1" dirty="0">
                <a:hlinkClick r:id="rId5"/>
              </a:rPr>
              <a:t>Inquiry paths to literacy learning </a:t>
            </a:r>
            <a:r>
              <a:rPr lang="en-US" sz="1400" dirty="0">
                <a:hlinkClick r:id="rId5"/>
              </a:rPr>
              <a:t>(pp. 119-136). Lanham, MD: Rowman &amp; Littlefield.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P., &amp; Johnson, L. L. (2021). Empathic framing during concept development in book club discussions in a service-learning teacher education class. </a:t>
            </a:r>
            <a:r>
              <a:rPr lang="en-US" sz="1400" i="1" dirty="0">
                <a:hlinkClick r:id="rId6"/>
              </a:rPr>
              <a:t>Language and Sociocultural Theory</a:t>
            </a:r>
            <a:r>
              <a:rPr lang="en-US" sz="1400" dirty="0">
                <a:hlinkClick r:id="rId6"/>
              </a:rPr>
              <a:t>, </a:t>
            </a:r>
            <a:r>
              <a:rPr lang="en-US" sz="1400" i="1" dirty="0">
                <a:hlinkClick r:id="rId6"/>
              </a:rPr>
              <a:t>8</a:t>
            </a:r>
            <a:r>
              <a:rPr lang="en-US" sz="1400" dirty="0">
                <a:hlinkClick r:id="rId6"/>
              </a:rPr>
              <a:t>(2), 206–238. https://doi.org/10.1558/lst.18853.</a:t>
            </a:r>
            <a:r>
              <a:rPr lang="en-US" sz="1400" dirty="0"/>
              <a:t>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P., &amp; Lang, M. (2023). Learning to create environments for deafness among hearing preservice teachers: A defectological approach. </a:t>
            </a:r>
            <a:r>
              <a:rPr lang="en-US" sz="1400" i="1" dirty="0">
                <a:hlinkClick r:id="rId7"/>
              </a:rPr>
              <a:t>Learning, Culture, and Social Interaction, 38</a:t>
            </a:r>
            <a:r>
              <a:rPr lang="en-US" sz="1400" dirty="0">
                <a:hlinkClick r:id="rId7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24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Character Education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153400" cy="6096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500" dirty="0"/>
              <a:t>	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	</a:t>
            </a:r>
          </a:p>
          <a:p>
            <a:pPr marL="0" indent="0">
              <a:buNone/>
            </a:pPr>
            <a:r>
              <a:rPr lang="en-US" sz="1500" dirty="0"/>
              <a:t>	</a:t>
            </a:r>
            <a:r>
              <a:rPr lang="en-US" sz="1500" dirty="0">
                <a:hlinkClick r:id="rId2"/>
              </a:rPr>
              <a:t>Smagorinsky, P. (2000). Reflecting on character education through literary themes. </a:t>
            </a:r>
            <a:r>
              <a:rPr lang="en-US" sz="1500" i="1" dirty="0">
                <a:hlinkClick r:id="rId2"/>
              </a:rPr>
              <a:t>English Journal, 89</a:t>
            </a:r>
            <a:r>
              <a:rPr lang="en-US" sz="1500" dirty="0">
                <a:hlinkClick r:id="rId2"/>
              </a:rPr>
              <a:t>(5), 64-69.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	</a:t>
            </a:r>
            <a:r>
              <a:rPr lang="en-US" sz="1500" dirty="0">
                <a:hlinkClick r:id="rId3"/>
              </a:rPr>
              <a:t>Smagorinsky, P., &amp; Taxel, J. (2004). The discourse of character education: Ideology and politics in the proposal and award of federal grants. </a:t>
            </a:r>
            <a:r>
              <a:rPr lang="en-US" sz="1500" i="1" dirty="0">
                <a:hlinkClick r:id="rId3"/>
              </a:rPr>
              <a:t>Journal of Research in Character Education, 2</a:t>
            </a:r>
            <a:r>
              <a:rPr lang="en-US" sz="1500" dirty="0">
                <a:hlinkClick r:id="rId3"/>
              </a:rPr>
              <a:t>(2), 113–140.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	</a:t>
            </a:r>
            <a:r>
              <a:rPr lang="en-US" sz="1500" dirty="0">
                <a:hlinkClick r:id="rId4" action="ppaction://hlinkfile"/>
              </a:rPr>
              <a:t>Smagorinsky, P., Boggs, G. L., </a:t>
            </a:r>
            <a:r>
              <a:rPr lang="en-US" sz="1500" dirty="0">
                <a:solidFill>
                  <a:srgbClr val="00B050"/>
                </a:solidFill>
                <a:hlinkClick r:id="rId4" action="ppaction://hlinkfile"/>
              </a:rPr>
              <a:t>Jakubiak, C. A., &amp; Wilson, A. A. </a:t>
            </a:r>
            <a:r>
              <a:rPr lang="en-US" sz="1500" dirty="0">
                <a:hlinkClick r:id="rId4" action="ppaction://hlinkfile"/>
              </a:rPr>
              <a:t>(2010). The implied character curriculum in vocational and nonvocational English classes: Designing social futures for working class students and their teachers. </a:t>
            </a:r>
            <a:r>
              <a:rPr lang="en-US" sz="1500" i="1" dirty="0">
                <a:hlinkClick r:id="rId4" action="ppaction://hlinkfile"/>
              </a:rPr>
              <a:t>Journal of Research in Character Education, 8</a:t>
            </a:r>
            <a:r>
              <a:rPr lang="en-US" sz="1500" dirty="0">
                <a:hlinkClick r:id="rId4" action="ppaction://hlinkfile"/>
              </a:rPr>
              <a:t>(2), 1-23.</a:t>
            </a:r>
            <a:endParaRPr lang="en-US" sz="1500" dirty="0"/>
          </a:p>
          <a:p>
            <a:pPr marL="0" indent="0">
              <a:buNone/>
            </a:pPr>
            <a:r>
              <a:rPr lang="es-MX" sz="1500" dirty="0"/>
              <a:t>	</a:t>
            </a:r>
            <a:r>
              <a:rPr lang="en-US" sz="1500" dirty="0">
                <a:hlinkClick r:id="rId5"/>
              </a:rPr>
              <a:t>Smagorinsky, P.  (2018). Character education. In J. I. Liontas, (Ed.), </a:t>
            </a:r>
            <a:r>
              <a:rPr lang="en-US" sz="1500" i="1" dirty="0">
                <a:hlinkClick r:id="rId5"/>
              </a:rPr>
              <a:t>The TESOL encyclopedia of English language teaching, first edition , organizational and administrative issues. </a:t>
            </a:r>
            <a:r>
              <a:rPr lang="en-US" sz="1500" dirty="0">
                <a:hlinkClick r:id="rId5"/>
              </a:rPr>
              <a:t>[M. </a:t>
            </a:r>
            <a:r>
              <a:rPr lang="en-US" sz="1500" dirty="0" err="1">
                <a:hlinkClick r:id="rId5"/>
              </a:rPr>
              <a:t>DelliCarpini</a:t>
            </a:r>
            <a:r>
              <a:rPr lang="en-US" sz="1500" dirty="0">
                <a:hlinkClick r:id="rId5"/>
              </a:rPr>
              <a:t> (Project Ed.); Salas, S. (Volume Ed]. Boston, MA: Wiley-Blackwell. DOI: 10.1002/9781118784235</a:t>
            </a:r>
            <a:r>
              <a:rPr lang="es-MX" sz="1500" dirty="0">
                <a:hlinkClick r:id="rId5"/>
              </a:rPr>
              <a:t>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(2021</a:t>
            </a:r>
            <a:r>
              <a:rPr lang="en-US" sz="1400">
                <a:hlinkClick r:id="rId6"/>
              </a:rPr>
              <a:t>, February 6). </a:t>
            </a:r>
            <a:r>
              <a:rPr lang="en-US" sz="1400" dirty="0">
                <a:hlinkClick r:id="rId6"/>
              </a:rPr>
              <a:t>The ideological character of character education. Chicago, IL: The University of Chicago Center for Practical Wisdom. </a:t>
            </a:r>
            <a:endParaRPr lang="en-US" sz="1200" dirty="0"/>
          </a:p>
        </p:txBody>
      </p:sp>
      <p:pic>
        <p:nvPicPr>
          <p:cNvPr id="12290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762000"/>
            <a:ext cx="2271711" cy="341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87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Policy and Standards Publications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467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>
                <a:hlinkClick r:id="rId2"/>
              </a:rPr>
              <a:t>Smagorinsky, P. (1999). Standards revisited: The importance of being there. </a:t>
            </a:r>
            <a:r>
              <a:rPr lang="en-US" sz="2200" i="1" dirty="0">
                <a:hlinkClick r:id="rId2"/>
              </a:rPr>
              <a:t>English Journal, 88</a:t>
            </a:r>
            <a:r>
              <a:rPr lang="en-US" sz="2200" dirty="0">
                <a:hlinkClick r:id="rId2"/>
              </a:rPr>
              <a:t>(4), 82-88.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>
                <a:hlinkClick r:id="rId3"/>
              </a:rPr>
              <a:t>Freedman, S., Miller, S., Smagorinsky, P., </a:t>
            </a:r>
            <a:r>
              <a:rPr lang="en-US" sz="2200" dirty="0" err="1">
                <a:hlinkClick r:id="rId3"/>
              </a:rPr>
              <a:t>Stallworth</a:t>
            </a:r>
            <a:r>
              <a:rPr lang="en-US" sz="2200" dirty="0">
                <a:hlinkClick r:id="rId3"/>
              </a:rPr>
              <a:t>, J., &amp; Zancanella, D. (2011). </a:t>
            </a:r>
            <a:r>
              <a:rPr lang="en-US" sz="2200" i="1" dirty="0">
                <a:hlinkClick r:id="rId3"/>
              </a:rPr>
              <a:t>An analysis of the NCTQ/U.S. News &amp; World Report plan to evaluate and rank teacher education programs in colleges and universities</a:t>
            </a:r>
            <a:r>
              <a:rPr lang="en-US" sz="2200" dirty="0">
                <a:hlinkClick r:id="rId3"/>
              </a:rPr>
              <a:t>. </a:t>
            </a:r>
            <a:endParaRPr lang="en-US" sz="2200" dirty="0"/>
          </a:p>
          <a:p>
            <a:pPr marL="36576" indent="0">
              <a:buNone/>
            </a:pPr>
            <a:r>
              <a:rPr lang="en-US" sz="2200" dirty="0"/>
              <a:t> 	</a:t>
            </a:r>
            <a:r>
              <a:rPr lang="en-US" sz="2200" dirty="0">
                <a:hlinkClick r:id="rId4"/>
              </a:rPr>
              <a:t>Smagorinsky, P. (2014). Authentic teacher evaluation: A two-tiered proposal for formative and summative assessment. </a:t>
            </a:r>
            <a:r>
              <a:rPr lang="en-US" sz="2200" i="1" dirty="0">
                <a:hlinkClick r:id="rId4"/>
              </a:rPr>
              <a:t>English Education</a:t>
            </a:r>
            <a:r>
              <a:rPr lang="en-US" sz="2200" dirty="0">
                <a:hlinkClick r:id="rId4"/>
              </a:rPr>
              <a:t>, </a:t>
            </a:r>
            <a:r>
              <a:rPr lang="en-US" sz="2200" i="1" dirty="0">
                <a:hlinkClick r:id="rId4"/>
              </a:rPr>
              <a:t>46</a:t>
            </a:r>
            <a:r>
              <a:rPr lang="en-US" sz="2200" dirty="0">
                <a:hlinkClick r:id="rId4"/>
              </a:rPr>
              <a:t>(2), 165-185</a:t>
            </a:r>
            <a:r>
              <a:rPr lang="en-US" sz="2200" b="1" dirty="0">
                <a:hlinkClick r:id="rId4"/>
              </a:rPr>
              <a:t>.</a:t>
            </a:r>
            <a:endParaRPr lang="en-US" sz="2200" b="1" dirty="0"/>
          </a:p>
          <a:p>
            <a:pPr marL="36576" indent="0">
              <a:buNone/>
            </a:pPr>
            <a:r>
              <a:rPr lang="en-US" sz="2200" dirty="0"/>
              <a:t>	</a:t>
            </a:r>
            <a:r>
              <a:rPr lang="en-US" sz="2200" dirty="0">
                <a:hlinkClick r:id="rId5"/>
              </a:rPr>
              <a:t>Smagorinsky, P. (2015). Speaking out in the public sphere: Why, what, where, and how teachers can enter the fray. </a:t>
            </a:r>
            <a:r>
              <a:rPr lang="en-US" sz="2200" i="1" dirty="0">
                <a:hlinkClick r:id="rId5"/>
              </a:rPr>
              <a:t>English Journal, 104</a:t>
            </a:r>
            <a:r>
              <a:rPr lang="en-US" sz="2200" dirty="0">
                <a:hlinkClick r:id="rId5"/>
              </a:rPr>
              <a:t>(3), 91–96.  </a:t>
            </a:r>
            <a:endParaRPr lang="en-US" sz="2200" dirty="0"/>
          </a:p>
          <a:p>
            <a:pPr marL="36576" indent="0">
              <a:buNone/>
            </a:pPr>
            <a:r>
              <a:rPr lang="en-US" sz="2200" dirty="0"/>
              <a:t>	Smagorinsky, P. (2017). Misfits in school literacy: Whom are U. S. schools designed to serve? In D. </a:t>
            </a:r>
            <a:r>
              <a:rPr lang="en-US" sz="2200" dirty="0" err="1"/>
              <a:t>Appleman</a:t>
            </a:r>
            <a:r>
              <a:rPr lang="en-US" sz="2200" dirty="0"/>
              <a:t> &amp; K. </a:t>
            </a:r>
            <a:r>
              <a:rPr lang="en-US" sz="2200" dirty="0" err="1"/>
              <a:t>Hinchman</a:t>
            </a:r>
            <a:r>
              <a:rPr lang="en-US" sz="2200" dirty="0"/>
              <a:t> (Eds.), </a:t>
            </a:r>
            <a:r>
              <a:rPr lang="en-US" sz="2200" i="1" dirty="0"/>
              <a:t>Adolescent literacy: A handbook of practice-based research</a:t>
            </a:r>
            <a:r>
              <a:rPr lang="en-US" sz="2200" dirty="0"/>
              <a:t> (pp. 199-214). New York, NY: Guilford.</a:t>
            </a:r>
          </a:p>
          <a:p>
            <a:pPr marL="36576" indent="0">
              <a:buNone/>
            </a:pPr>
            <a:r>
              <a:rPr lang="en-US" sz="2200" dirty="0"/>
              <a:t>	Smagorinsky, P. (2020). The essential role of relationships and emotional life in schooling. </a:t>
            </a:r>
            <a:r>
              <a:rPr lang="en-US" sz="2200" i="1" dirty="0"/>
              <a:t>School Administrator</a:t>
            </a:r>
            <a:r>
              <a:rPr lang="en-US" sz="2200" dirty="0"/>
              <a:t>, October, 36-39.</a:t>
            </a:r>
          </a:p>
          <a:p>
            <a:pPr marL="36576" indent="0">
              <a:buNone/>
            </a:pPr>
            <a:r>
              <a:rPr lang="en-US" sz="22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	Smagorinsky, P. (2022). The creation of national cultures through education, the inequities they produce, and the challenges for multicultural education. </a:t>
            </a:r>
            <a:r>
              <a:rPr lang="en-US" sz="22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International Journal of Multicultural Education, 24</a:t>
            </a:r>
            <a:r>
              <a:rPr lang="en-US" sz="22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(2), 80-96.</a:t>
            </a:r>
            <a:endParaRPr lang="en-US" sz="22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36576" indent="0">
              <a:buNone/>
            </a:pPr>
            <a:endParaRPr lang="en-US" sz="2000" dirty="0"/>
          </a:p>
        </p:txBody>
      </p:sp>
      <p:pic>
        <p:nvPicPr>
          <p:cNvPr id="13314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85801"/>
            <a:ext cx="256672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0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533400"/>
            <a:ext cx="76962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Autobiographical Pieces</a:t>
            </a:r>
            <a:r>
              <a:rPr lang="en-US" sz="2400" dirty="0">
                <a:latin typeface="+mj-lt"/>
              </a:rPr>
              <a:t>	</a:t>
            </a:r>
          </a:p>
          <a:p>
            <a:r>
              <a:rPr lang="en-US" sz="1400" dirty="0"/>
              <a:t>	Smagorinsky, P. (1998). I did it my way . . . . with a little help from my friends. In R. Larson &amp; T. McCracken, with J. </a:t>
            </a:r>
            <a:r>
              <a:rPr lang="en-US" sz="1400" dirty="0" err="1"/>
              <a:t>Entes</a:t>
            </a:r>
            <a:r>
              <a:rPr lang="en-US" sz="1400" dirty="0"/>
              <a:t> (Eds.), </a:t>
            </a:r>
            <a:r>
              <a:rPr lang="en-US" sz="1400" i="1" dirty="0"/>
              <a:t>Teaching college English and English education: Reflective stories</a:t>
            </a:r>
            <a:r>
              <a:rPr lang="en-US" sz="1400" dirty="0"/>
              <a:t> (pp. 82-88). Urbana, IL: Conference on English Education and National Council of Teachers of English.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(2011). NCTE &amp; me: Reflections on the Council's role in one teacher's life. </a:t>
            </a:r>
            <a:r>
              <a:rPr lang="en-US" sz="1400" i="1" dirty="0">
                <a:hlinkClick r:id="rId2"/>
              </a:rPr>
              <a:t>English Journal, 101</a:t>
            </a:r>
            <a:r>
              <a:rPr lang="en-US" sz="1400" dirty="0">
                <a:hlinkClick r:id="rId2"/>
              </a:rPr>
              <a:t>(1), 111-116.</a:t>
            </a:r>
            <a:endParaRPr lang="en-US" sz="1400" dirty="0"/>
          </a:p>
          <a:p>
            <a:r>
              <a:rPr lang="en-US" sz="1400" dirty="0"/>
              <a:t>	Smagorinsky, P. (2022). </a:t>
            </a:r>
            <a:r>
              <a:rPr lang="en-CA" sz="1400" dirty="0"/>
              <a:t>An intellectual path paved with emotions and shaped by cultures</a:t>
            </a:r>
            <a:r>
              <a:rPr lang="en-US" sz="1400" dirty="0"/>
              <a:t>. In D. </a:t>
            </a:r>
            <a:r>
              <a:rPr lang="en-US" sz="1400" dirty="0" err="1"/>
              <a:t>Sumara</a:t>
            </a:r>
            <a:r>
              <a:rPr lang="en-US" sz="1400" dirty="0"/>
              <a:t> &amp; D. Alvermann (Eds.), </a:t>
            </a:r>
            <a:r>
              <a:rPr lang="en-US" sz="1400" i="1" dirty="0"/>
              <a:t>Ideas that changed literacy practices: First person accounts from leading voices  </a:t>
            </a:r>
            <a:r>
              <a:rPr lang="en-US" sz="1400" dirty="0"/>
              <a:t>(pp. 287-296). Gorham, ME: Myers Education Press.</a:t>
            </a:r>
          </a:p>
          <a:p>
            <a:r>
              <a:rPr lang="en-US" sz="1400" dirty="0"/>
              <a:t>	Smagorinsky, P. (2023). My life as a gardener. In J. Avila (Ed.), </a:t>
            </a:r>
            <a:r>
              <a:rPr lang="en-US" sz="1400" i="1" dirty="0"/>
              <a:t>Leaders in English Language Arts education: Intellectual self portraits</a:t>
            </a:r>
            <a:r>
              <a:rPr lang="en-US" sz="1400" dirty="0"/>
              <a:t> (pp. 216-230). Brill.</a:t>
            </a:r>
          </a:p>
          <a:p>
            <a:endParaRPr lang="en-US" sz="1400" dirty="0"/>
          </a:p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Biographical Pieces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Bracewell, R., Brandt, D., Chin, E., Daly, J., Flower, L., Freedman, S. W., Gutierrez, K., Hull, G., Rose, M., &amp; Smagorinsky, P. (2004). Tributes to Stephen P. Witte. </a:t>
            </a:r>
            <a:r>
              <a:rPr lang="en-US" sz="1400" i="1" dirty="0">
                <a:hlinkClick r:id="rId3"/>
              </a:rPr>
              <a:t>Research in the Teaching of English, 39</a:t>
            </a:r>
            <a:r>
              <a:rPr lang="en-US" sz="1400" dirty="0">
                <a:hlinkClick r:id="rId3"/>
              </a:rPr>
              <a:t>, 7-19.</a:t>
            </a:r>
            <a:endParaRPr lang="en-US" sz="1400" dirty="0"/>
          </a:p>
          <a:p>
            <a:r>
              <a:rPr lang="en-US" sz="1400" dirty="0"/>
              <a:t>	Smagorinsky, P. (2013). The bold and courageous path of Vera John-Steiner. In R. Lake &amp; C. Connery (Eds.), </a:t>
            </a:r>
            <a:r>
              <a:rPr lang="en-US" sz="1400" i="1" dirty="0"/>
              <a:t>Constructing a community of thought: Letters on the scholarship, teaching and mentoring of Vera John-Steiner</a:t>
            </a:r>
            <a:r>
              <a:rPr lang="en-US" sz="1400" dirty="0"/>
              <a:t> (pp. 13-16).</a:t>
            </a:r>
            <a:r>
              <a:rPr lang="en-US" sz="1400" i="1" dirty="0"/>
              <a:t> </a:t>
            </a:r>
            <a:r>
              <a:rPr lang="en-US" sz="1400" dirty="0"/>
              <a:t>New York: Peter Lang.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(Ed.). (2015). </a:t>
            </a:r>
            <a:r>
              <a:rPr lang="en-US" sz="1400" dirty="0" err="1">
                <a:hlinkClick r:id="rId4"/>
              </a:rPr>
              <a:t>Anagastopoulos</a:t>
            </a:r>
            <a:r>
              <a:rPr lang="en-US" sz="1400" dirty="0">
                <a:hlinkClick r:id="rId4"/>
              </a:rPr>
              <a:t>, D., Lee, C. D., Smagorinsky, P., &amp; Smith, M. W., A Tribute to George Hillocks, Jr. </a:t>
            </a:r>
            <a:r>
              <a:rPr lang="en-US" sz="1400" i="1" dirty="0">
                <a:hlinkClick r:id="rId4"/>
              </a:rPr>
              <a:t>Research in the Teaching of English, 50</a:t>
            </a:r>
            <a:r>
              <a:rPr lang="en-US" sz="1400" dirty="0">
                <a:hlinkClick r:id="rId4"/>
              </a:rPr>
              <a:t>, 236-248.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5336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2F4257-6523-43E9-A88E-8A9B463425D1}"/>
              </a:ext>
            </a:extLst>
          </p:cNvPr>
          <p:cNvSpPr/>
          <p:nvPr/>
        </p:nvSpPr>
        <p:spPr>
          <a:xfrm>
            <a:off x="381000" y="228600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Book Forewords</a:t>
            </a:r>
          </a:p>
          <a:p>
            <a:r>
              <a:rPr lang="en-US" sz="1400" b="0" dirty="0">
                <a:effectLst/>
              </a:rPr>
              <a:t>	Smagorinsky, P. (2022). Foreword. In M. Shoffner &amp; A. W. Webb (Eds.), </a:t>
            </a:r>
            <a:r>
              <a:rPr lang="en-US" sz="1400" b="0" i="1" dirty="0">
                <a:effectLst/>
              </a:rPr>
              <a:t>Reconstructing care in teacher education after COVID-19: Caring enough to change</a:t>
            </a:r>
            <a:r>
              <a:rPr lang="en-US" sz="1400" b="0" dirty="0">
                <a:effectLst/>
              </a:rPr>
              <a:t> (pp. xviii-xxi). Routledge.	</a:t>
            </a:r>
          </a:p>
          <a:p>
            <a:r>
              <a:rPr lang="en-US" sz="1400" b="0" dirty="0">
                <a:effectLst/>
              </a:rPr>
              <a:t>	Smagorinsky, P. (in press). Foreword. In T. M. McCann, E. A. Kahn, S. Hochstetler, &amp; D. Chambers, </a:t>
            </a:r>
            <a:r>
              <a:rPr lang="en-US" sz="1400" b="0" i="1" dirty="0">
                <a:effectLst/>
              </a:rPr>
              <a:t>On the case in the English Language Arts classroom: Situations for the teaching of English</a:t>
            </a:r>
            <a:r>
              <a:rPr lang="en-US" sz="1400" b="0" dirty="0">
                <a:effectLst/>
              </a:rPr>
              <a:t>. Urbana, IL: National Council of Teachers of English.</a:t>
            </a:r>
          </a:p>
          <a:p>
            <a:r>
              <a:rPr lang="en-US" sz="1400" dirty="0"/>
              <a:t>	Smagorinsky, P. (2021). Foreword. In N. Sieben &amp; S. A. Shelton (Eds.), </a:t>
            </a:r>
            <a:r>
              <a:rPr lang="en-US" sz="1400" i="1" dirty="0"/>
              <a:t>Humanizing grief in higher education: Narratives of allyship and hope</a:t>
            </a:r>
            <a:r>
              <a:rPr lang="en-US" sz="1400" dirty="0"/>
              <a:t> (pp. xx-xxiv). New York, NY: Routledge.	</a:t>
            </a:r>
          </a:p>
          <a:p>
            <a:r>
              <a:rPr lang="en-US" sz="1400" dirty="0"/>
              <a:t>	Smagorinsky, P. (2020). Foreword. In D. Forde, A. </a:t>
            </a:r>
            <a:r>
              <a:rPr lang="en-US" sz="1400" dirty="0" err="1"/>
              <a:t>Bouque</a:t>
            </a:r>
            <a:r>
              <a:rPr lang="en-US" sz="1400" dirty="0"/>
              <a:t>, E. A. Kahn, T. M. McCann, &amp; C </a:t>
            </a:r>
            <a:r>
              <a:rPr lang="en-US" sz="1400" dirty="0" err="1"/>
              <a:t>C</a:t>
            </a:r>
            <a:r>
              <a:rPr lang="en-US" sz="1400" dirty="0"/>
              <a:t>. Walter (Eds.), </a:t>
            </a:r>
            <a:r>
              <a:rPr lang="en-US" sz="1400" i="1" dirty="0"/>
              <a:t>Inquiry units for English Language Arts </a:t>
            </a:r>
            <a:r>
              <a:rPr lang="en-US" sz="1400" dirty="0"/>
              <a:t>(pp. vii-xii). </a:t>
            </a:r>
            <a:r>
              <a:rPr lang="en-US" sz="1400" dirty="0" err="1"/>
              <a:t>Landham</a:t>
            </a:r>
            <a:r>
              <a:rPr lang="en-US" sz="1400" dirty="0"/>
              <a:t>, MD: Rowman and Littlefield.</a:t>
            </a:r>
          </a:p>
          <a:p>
            <a:r>
              <a:rPr lang="en-US" sz="1400" dirty="0"/>
              <a:t>	Smagorinsky, P. (2020). Foreword. In E. Chase, N. P. Morabito, &amp; S. S. Abrams, </a:t>
            </a:r>
            <a:r>
              <a:rPr lang="en-US" sz="1400" i="1" dirty="0"/>
              <a:t>Writing in education: The art of writing for educators </a:t>
            </a:r>
            <a:r>
              <a:rPr lang="en-US" sz="1400" dirty="0"/>
              <a:t>(pp. xi-xiv). Boston, MA: Brill/Sense.	</a:t>
            </a:r>
          </a:p>
          <a:p>
            <a:r>
              <a:rPr lang="en-US" dirty="0"/>
              <a:t>	</a:t>
            </a:r>
            <a:r>
              <a:rPr lang="en-US" sz="1400" dirty="0"/>
              <a:t>Smagorinsky, P. (2019). Foreword. In C. I. Mercado, </a:t>
            </a:r>
            <a:r>
              <a:rPr lang="en-US" sz="1400" i="1" dirty="0"/>
              <a:t>Navigating teacher education in complex an uncertain times: Re-imagining teacher education a borderless world</a:t>
            </a:r>
            <a:r>
              <a:rPr lang="en-US" sz="1400" dirty="0"/>
              <a:t> (pp. viii-xiii). London, UK: Bloomsbury.</a:t>
            </a:r>
          </a:p>
          <a:p>
            <a:r>
              <a:rPr lang="en-US" sz="1400" dirty="0"/>
              <a:t>	Smagorinsky, P. (2018). Foreword. In S. Hochstetler (Ed.), </a:t>
            </a:r>
            <a:r>
              <a:rPr lang="en-US" sz="1400" i="1" dirty="0"/>
              <a:t>Reform and literacy education: History, effects, and advocacy</a:t>
            </a:r>
            <a:r>
              <a:rPr lang="en-US" sz="1400" dirty="0"/>
              <a:t> (pp. ix-xiii). New York, NY: Routledge.</a:t>
            </a:r>
          </a:p>
          <a:p>
            <a:r>
              <a:rPr lang="en-US" sz="1400" dirty="0"/>
              <a:t>	Smagorinsky, P. (2017). Foreword. In D. Pasternak, S. Caughlan, H. Hallman, L. A. Renzi, &amp; L. Rush, </a:t>
            </a:r>
            <a:r>
              <a:rPr lang="en-US" sz="1400" i="1" dirty="0"/>
              <a:t>Secondary English teacher education in the United States</a:t>
            </a:r>
            <a:r>
              <a:rPr lang="en-US" sz="1400" dirty="0"/>
              <a:t> (pp. viii-xii). London, UK: Bloomsbury.</a:t>
            </a:r>
          </a:p>
          <a:p>
            <a:r>
              <a:rPr lang="en-US" sz="1400" dirty="0"/>
              <a:t>	Smagorinsky, P. (2016). Foreword: English education. In A. Brown &amp; L. Rodesiler (Eds.), </a:t>
            </a:r>
            <a:r>
              <a:rPr lang="en-US" sz="1400" i="1" dirty="0"/>
              <a:t>Developing contemporary literacies through sports: A guide for the English classroom </a:t>
            </a:r>
            <a:r>
              <a:rPr lang="en-US" sz="1400" dirty="0"/>
              <a:t>(pp. xi-xii). Urbana, IL: National Council of Teachers of English.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1205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48F57E-35B9-419D-A580-B0D313E1E9A8}"/>
              </a:ext>
            </a:extLst>
          </p:cNvPr>
          <p:cNvSpPr txBox="1"/>
          <p:nvPr/>
        </p:nvSpPr>
        <p:spPr>
          <a:xfrm>
            <a:off x="228600" y="1066800"/>
            <a:ext cx="86106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Book Forewords (Continued)</a:t>
            </a:r>
          </a:p>
          <a:p>
            <a:r>
              <a:rPr lang="en-US" sz="1400" dirty="0"/>
              <a:t>	Smagorinsky, P. (2015). Foreword. In D. Reed &amp; T. Hicks, </a:t>
            </a:r>
            <a:r>
              <a:rPr lang="en-US" sz="1400" i="1" dirty="0"/>
              <a:t>Research writing rewired: Lessons that ground students’ digital learning</a:t>
            </a:r>
            <a:r>
              <a:rPr lang="en-US" sz="1400" dirty="0"/>
              <a:t> (pp. xiv–xv). Thousand Oaks, CA: Corwin.</a:t>
            </a:r>
          </a:p>
          <a:p>
            <a:r>
              <a:rPr lang="en-US" sz="1400" dirty="0"/>
              <a:t>	Smagorinsky, P. (2015). Foreword. In T. M. McCann, R. D’Angelo, N. Galas, &amp; M. </a:t>
            </a:r>
            <a:r>
              <a:rPr lang="en-US" sz="1400" dirty="0" err="1"/>
              <a:t>Greska</a:t>
            </a:r>
            <a:r>
              <a:rPr lang="en-US" sz="1400" dirty="0"/>
              <a:t>, </a:t>
            </a:r>
            <a:r>
              <a:rPr lang="en-US" sz="1400" i="1" dirty="0"/>
              <a:t>Literacy and history in action: Immersive approaches to disciplinary thinking, grades 5-12</a:t>
            </a:r>
            <a:r>
              <a:rPr lang="en-US" sz="1400" dirty="0"/>
              <a:t> (pp. ix-xii). New York, NY: Teachers College Press.</a:t>
            </a:r>
          </a:p>
          <a:p>
            <a:r>
              <a:rPr lang="en-US" sz="1800" dirty="0"/>
              <a:t>	</a:t>
            </a:r>
            <a:r>
              <a:rPr lang="en-US" sz="1400" dirty="0"/>
              <a:t>Smagorinsky, P. (2007). Foreword. In V. Ellis, </a:t>
            </a:r>
            <a:r>
              <a:rPr lang="en-US" sz="1400" i="1" dirty="0"/>
              <a:t>Subject knowledge and teacher education: The development of beginning teachers' thinking</a:t>
            </a:r>
            <a:r>
              <a:rPr lang="en-US" sz="1400" dirty="0"/>
              <a:t> (pp. xi-xii). London &amp; New York: Continuum.</a:t>
            </a:r>
          </a:p>
          <a:p>
            <a:r>
              <a:rPr lang="en-US" sz="1400" dirty="0"/>
              <a:t>	Smagorinsky, P. (2006). Foreword. In C. O’Donnell-Allen, </a:t>
            </a:r>
            <a:r>
              <a:rPr lang="en-US" sz="1400" i="1" dirty="0"/>
              <a:t>The book club companion: Fostering strategic readers in the secondary classroom</a:t>
            </a:r>
            <a:r>
              <a:rPr lang="en-US" sz="1400" dirty="0"/>
              <a:t> (pp. viii-xiv). Portsmouth, NH: Heinemann.</a:t>
            </a:r>
          </a:p>
          <a:p>
            <a:r>
              <a:rPr lang="en-US" sz="1400" dirty="0"/>
              <a:t>	Smagorinsky, P. (2002). Foreword. In L. R. Johannessen &amp; T. M. McCann, </a:t>
            </a:r>
            <a:r>
              <a:rPr lang="en-US" sz="1400" i="1" dirty="0"/>
              <a:t>In case you teach English: An interactive casebook for prospective and practicing teachers</a:t>
            </a:r>
            <a:r>
              <a:rPr lang="en-US" sz="1400" dirty="0"/>
              <a:t> (pp. ix-xi). Upper Saddle River, NJ: Merrill/Prentice-Hall.</a:t>
            </a:r>
          </a:p>
        </p:txBody>
      </p:sp>
    </p:spTree>
    <p:extLst>
      <p:ext uri="{BB962C8B-B14F-4D97-AF65-F5344CB8AC3E}">
        <p14:creationId xmlns:p14="http://schemas.microsoft.com/office/powerpoint/2010/main" val="103883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882" y="762000"/>
            <a:ext cx="83058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	 </a:t>
            </a:r>
            <a:r>
              <a:rPr lang="en-US" sz="1400" dirty="0">
                <a:hlinkClick r:id="rId2"/>
              </a:rPr>
              <a:t>Smagorinsky, P. (2010, May 31). Teachers can’t be judged by tests. </a:t>
            </a:r>
            <a:r>
              <a:rPr lang="en-US" sz="1400" i="1" dirty="0">
                <a:hlinkClick r:id="rId2"/>
              </a:rPr>
              <a:t>Atlanta Journal-Constitution</a:t>
            </a:r>
            <a:r>
              <a:rPr lang="en-US" sz="1400" dirty="0">
                <a:hlinkClick r:id="rId2"/>
              </a:rPr>
              <a:t>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solidFill>
                  <a:prstClr val="white"/>
                </a:solidFill>
                <a:hlinkClick r:id="rId3"/>
              </a:rPr>
              <a:t>Smagorinsky, P. (2010, June 8). Make every school a charter school. </a:t>
            </a:r>
            <a:r>
              <a:rPr lang="en-US" sz="1400" i="1" dirty="0">
                <a:solidFill>
                  <a:prstClr val="white"/>
                </a:solidFill>
                <a:hlinkClick r:id="rId3"/>
              </a:rPr>
              <a:t>Atlanta Journal-Constitution</a:t>
            </a:r>
            <a:r>
              <a:rPr lang="en-US" sz="1400" dirty="0">
                <a:solidFill>
                  <a:prstClr val="white"/>
                </a:solidFill>
                <a:hlinkClick r:id="rId3"/>
              </a:rPr>
              <a:t>. </a:t>
            </a:r>
            <a:endParaRPr lang="en-US" sz="1400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solidFill>
                  <a:prstClr val="white"/>
                </a:solidFill>
                <a:hlinkClick r:id="rId4"/>
              </a:rPr>
              <a:t>Smagorinsky, P. (2011, January 10). Want reform? Why not ask teachers for ideas? </a:t>
            </a:r>
            <a:r>
              <a:rPr lang="en-US" sz="1400" i="1" dirty="0">
                <a:solidFill>
                  <a:prstClr val="white"/>
                </a:solidFill>
                <a:hlinkClick r:id="rId4"/>
              </a:rPr>
              <a:t>Atlanta Journal-Constitution</a:t>
            </a:r>
            <a:r>
              <a:rPr lang="en-US" sz="1400" dirty="0">
                <a:solidFill>
                  <a:prstClr val="white"/>
                </a:solidFill>
              </a:rPr>
              <a:t>. 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solidFill>
                  <a:prstClr val="white"/>
                </a:solidFill>
                <a:hlinkClick r:id="rId5"/>
              </a:rPr>
              <a:t>Smagorinsky, P. (2011, February 7). Putting Socrates and Jesus to the good-teacher test.</a:t>
            </a:r>
            <a:r>
              <a:rPr lang="en-US" sz="1400" b="1" dirty="0">
                <a:solidFill>
                  <a:prstClr val="white"/>
                </a:solidFill>
                <a:hlinkClick r:id="rId5"/>
              </a:rPr>
              <a:t> </a:t>
            </a:r>
            <a:r>
              <a:rPr lang="en-US" sz="1400" i="1" dirty="0">
                <a:solidFill>
                  <a:prstClr val="white"/>
                </a:solidFill>
                <a:hlinkClick r:id="rId5"/>
              </a:rPr>
              <a:t>Atlanta Journal-Constitution</a:t>
            </a:r>
            <a:r>
              <a:rPr lang="en-US" sz="1400" dirty="0">
                <a:solidFill>
                  <a:prstClr val="white"/>
                </a:solidFill>
              </a:rPr>
              <a:t>. </a:t>
            </a:r>
          </a:p>
          <a:p>
            <a:pPr marL="0" lv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(2011, June 20). Does class size matter? Don’t ask Bill Gates. Ask a teacher. </a:t>
            </a:r>
            <a:r>
              <a:rPr lang="en-US" sz="1400" i="1" dirty="0">
                <a:hlinkClick r:id="rId6"/>
              </a:rPr>
              <a:t>Atlanta Journal-Constitution</a:t>
            </a:r>
            <a:r>
              <a:rPr lang="en-US" sz="1400" dirty="0"/>
              <a:t>. </a:t>
            </a:r>
          </a:p>
          <a:p>
            <a:pPr marL="0" lv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(2011, June 29). Great principals hire great teachers and get out of their way.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/>
              <a:t>. </a:t>
            </a:r>
          </a:p>
          <a:p>
            <a:pPr marL="0" lv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(2011). Viewpoint: School’s out----of touch with teachers.  </a:t>
            </a:r>
            <a:r>
              <a:rPr lang="en-US" sz="1400" i="1" dirty="0">
                <a:hlinkClick r:id="rId8"/>
              </a:rPr>
              <a:t>UGA Research Magazine</a:t>
            </a:r>
            <a:r>
              <a:rPr lang="en-US" sz="1400" dirty="0">
                <a:hlinkClick r:id="rId8"/>
              </a:rPr>
              <a:t>, Fall, 32-33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(2011, September 19). The latest in free-market educational solutions. </a:t>
            </a:r>
            <a:r>
              <a:rPr lang="en-US" sz="1400" i="1" dirty="0">
                <a:hlinkClick r:id="rId9"/>
              </a:rPr>
              <a:t>The Answer Sheet of The Washington Post</a:t>
            </a:r>
            <a:r>
              <a:rPr lang="en-US" sz="1400" dirty="0">
                <a:hlinkClick r:id="rId9"/>
              </a:rPr>
              <a:t>. </a:t>
            </a:r>
            <a:r>
              <a:rPr lang="en-US" sz="1400" dirty="0"/>
              <a:t>	</a:t>
            </a:r>
          </a:p>
          <a:p>
            <a:pPr marL="36576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(2011, November 8). Efforts to “quantify teaching have become a national obsession on its way to becoming a national joke.” </a:t>
            </a:r>
            <a:r>
              <a:rPr lang="en-US" sz="1400" i="1" dirty="0">
                <a:hlinkClick r:id="rId10"/>
              </a:rPr>
              <a:t>Atlanta Journal-Constitution</a:t>
            </a:r>
            <a:r>
              <a:rPr lang="en-US" sz="1400" dirty="0"/>
              <a:t>. 	</a:t>
            </a:r>
            <a:r>
              <a:rPr lang="en-US" sz="1400" dirty="0">
                <a:hlinkClick r:id="rId11"/>
              </a:rPr>
              <a:t>Smagorinsky, P. (2012, March 5). If you kill the heart and soul of a school, what’s left? </a:t>
            </a:r>
            <a:r>
              <a:rPr lang="en-US" sz="1400" i="1" dirty="0">
                <a:hlinkClick r:id="rId11"/>
              </a:rPr>
              <a:t>Atlanta Journal-Constitution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(2012, March 11). Why the Ed Department should be reconceived—or abolished. </a:t>
            </a:r>
            <a:r>
              <a:rPr lang="en-US" sz="1400" i="1" dirty="0">
                <a:hlinkClick r:id="rId12"/>
              </a:rPr>
              <a:t>The Answer Sheet of The Washington Post</a:t>
            </a:r>
            <a:r>
              <a:rPr lang="en-US" sz="1400" dirty="0"/>
              <a:t>. 			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(2012, March 28). How to remake the Education Department (or, it’s time to give teachers a chance). </a:t>
            </a:r>
            <a:r>
              <a:rPr lang="en-US" sz="1400" i="1" dirty="0">
                <a:hlinkClick r:id="rId13"/>
              </a:rPr>
              <a:t>The Answer Sheet of The Washington Post</a:t>
            </a:r>
            <a:r>
              <a:rPr lang="en-US" sz="1400" dirty="0"/>
              <a:t>. 	</a:t>
            </a:r>
          </a:p>
          <a:p>
            <a:pPr marL="0" indent="0">
              <a:buNone/>
            </a:pPr>
            <a:r>
              <a:rPr lang="en-US" sz="1400" dirty="0"/>
              <a:t>		</a:t>
            </a:r>
          </a:p>
          <a:p>
            <a:pPr marL="0" indent="0">
              <a:buNone/>
            </a:pPr>
            <a:r>
              <a:rPr lang="en-US" sz="1400" dirty="0"/>
              <a:t>		</a:t>
            </a:r>
          </a:p>
          <a:p>
            <a:pPr marL="0" indent="0">
              <a:buNone/>
            </a:pPr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63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156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Public Essays (Continued)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x-none" sz="1400" dirty="0">
                <a:hlinkClick r:id="rId2"/>
              </a:rPr>
              <a:t>Smagorinsky, P. (2012, April 1).</a:t>
            </a:r>
            <a:r>
              <a:rPr lang="en-US" sz="1400" dirty="0">
                <a:hlinkClick r:id="rId2"/>
              </a:rPr>
              <a:t> The billion dollar question for Arne Duncan: Why has testing become the driver in school reform? </a:t>
            </a:r>
            <a:r>
              <a:rPr lang="x-none" sz="1400" i="1" dirty="0">
                <a:hlinkClick r:id="rId2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(2012, April 3). How do you know when teaching is good?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(2012, May 26). Is there a teacher in this room? Why don’t we ever recognize the great teachers behind the great students?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x-none" sz="1400" dirty="0">
                <a:hlinkClick r:id="rId5"/>
              </a:rPr>
              <a:t>Smagorinsky, P. (2012, June 13). The real educational crisis is manufactured educational crises. </a:t>
            </a:r>
            <a:r>
              <a:rPr lang="x-none" sz="1400" i="1" dirty="0">
                <a:hlinkClick r:id="rId5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(2012, June 30). Testing mandates flunk cost-benefit analysis. </a:t>
            </a:r>
            <a:r>
              <a:rPr lang="en-US" sz="1400" i="1" dirty="0">
                <a:hlinkClick r:id="rId6"/>
              </a:rPr>
              <a:t>The Answer Sheet of The Washington Post</a:t>
            </a:r>
            <a:r>
              <a:rPr lang="en-US" sz="1400" dirty="0"/>
              <a:t>. </a:t>
            </a:r>
          </a:p>
          <a:p>
            <a:pPr lvl="0"/>
            <a:r>
              <a:rPr lang="en-US" sz="1400" dirty="0"/>
              <a:t>	</a:t>
            </a:r>
            <a:r>
              <a:rPr lang="x-none" sz="1400" dirty="0">
                <a:hlinkClick r:id="rId7"/>
              </a:rPr>
              <a:t>Smagorinsky, P. (2012, July 14). Great Georgia teachers: Beyond the test scores. </a:t>
            </a:r>
            <a:r>
              <a:rPr lang="x-none" sz="1400" i="1" dirty="0">
                <a:hlinkClick r:id="rId7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pPr lvl="0"/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(2012, September 7). What do we care about when we care about education? </a:t>
            </a:r>
            <a:r>
              <a:rPr lang="en-US" sz="1400" i="1" dirty="0">
                <a:hlinkClick r:id="rId8"/>
              </a:rPr>
              <a:t>The Athens Patch</a:t>
            </a:r>
            <a:r>
              <a:rPr lang="en-US" sz="1400" dirty="0"/>
              <a:t>. </a:t>
            </a:r>
          </a:p>
          <a:p>
            <a:pPr lvl="0"/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(2012, September 10). When a teacher teaches in a lonely forest.  </a:t>
            </a:r>
            <a:r>
              <a:rPr lang="en-US" sz="1400" i="1" dirty="0">
                <a:hlinkClick r:id="rId9"/>
              </a:rPr>
              <a:t>Atlanta Journal-Constitution</a:t>
            </a:r>
            <a:r>
              <a:rPr lang="en-US" sz="1400" dirty="0"/>
              <a:t>. </a:t>
            </a:r>
          </a:p>
          <a:p>
            <a:pPr lvl="0"/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solidFill>
                  <a:prstClr val="white"/>
                </a:solidFill>
                <a:hlinkClick r:id="rId10"/>
              </a:rPr>
              <a:t>Smagorinsky, P. (2012, September 27). Another great Georgia teacher: Angela Dean of Gwinnett. </a:t>
            </a:r>
            <a:r>
              <a:rPr lang="en-US" sz="1400" i="1" dirty="0">
                <a:solidFill>
                  <a:prstClr val="white"/>
                </a:solidFill>
                <a:hlinkClick r:id="rId10"/>
              </a:rPr>
              <a:t>Atlanta Journal-Constitution</a:t>
            </a:r>
            <a:r>
              <a:rPr lang="en-US" sz="1400" dirty="0">
                <a:solidFill>
                  <a:prstClr val="white"/>
                </a:solidFill>
              </a:rPr>
              <a:t>. </a:t>
            </a:r>
          </a:p>
          <a:p>
            <a:pPr lvl="0"/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solidFill>
                  <a:prstClr val="white"/>
                </a:solidFill>
                <a:hlinkClick r:id="rId11"/>
              </a:rPr>
              <a:t>Smagorinsky, P. (2012, October 25). Another great Georgia teacher: Justin Sealy of Pelham City Schools. Atla</a:t>
            </a:r>
            <a:r>
              <a:rPr lang="en-US" sz="1400" i="1" dirty="0">
                <a:solidFill>
                  <a:prstClr val="white"/>
                </a:solidFill>
                <a:hlinkClick r:id="rId11"/>
              </a:rPr>
              <a:t>nta Journal-Constitution</a:t>
            </a:r>
            <a:r>
              <a:rPr lang="en-US" sz="1400" dirty="0">
                <a:solidFill>
                  <a:prstClr val="white"/>
                </a:solidFill>
              </a:rPr>
              <a:t>. 	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(2012, November 27). A teacher led by faith and fire for her students: Bettina Polite Tate of Savannah’s Johnson High. </a:t>
            </a:r>
            <a:r>
              <a:rPr lang="en-US" sz="1400" i="1" dirty="0">
                <a:hlinkClick r:id="rId12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Walker, M., &amp; Smagorinsky, P. (2013, January 1). The power of school music programs: Students come for the music and stay for the math. </a:t>
            </a:r>
            <a:r>
              <a:rPr lang="en-US" sz="1400" i="1" dirty="0">
                <a:hlinkClick r:id="rId13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(2013, January 21). My View: Hear the music - STEM studies aren't the only path to a better future. </a:t>
            </a:r>
            <a:r>
              <a:rPr lang="en-US" sz="1400" i="1" dirty="0">
                <a:hlinkClick r:id="rId14"/>
              </a:rPr>
              <a:t>CNN Schools of Thought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Smagorinsky, P. (2013, January 24). Great teachers: Effingham County’s Mark </a:t>
            </a:r>
            <a:r>
              <a:rPr lang="en-US" sz="1400" dirty="0" err="1">
                <a:hlinkClick r:id="rId15"/>
              </a:rPr>
              <a:t>Weese</a:t>
            </a:r>
            <a:r>
              <a:rPr lang="en-US" sz="1400" dirty="0">
                <a:hlinkClick r:id="rId15"/>
              </a:rPr>
              <a:t> teaches the wonders of science. </a:t>
            </a:r>
            <a:r>
              <a:rPr lang="en-US" sz="1400" i="1" dirty="0">
                <a:hlinkClick r:id="rId15"/>
              </a:rPr>
              <a:t>Atlanta Journal-Constitution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9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6200"/>
            <a:ext cx="86868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Public Essays (Continued</a:t>
            </a:r>
            <a:r>
              <a:rPr lang="en-US" sz="2400" b="1" dirty="0">
                <a:latin typeface="+mj-lt"/>
              </a:rPr>
              <a:t>)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hlinkClick r:id="rId2"/>
              </a:rPr>
              <a:t>Smagorinsky, P. (2013, February 13). Why is the image of public education distorted by media? </a:t>
            </a:r>
            <a:r>
              <a:rPr lang="en-US" sz="1400" i="1" dirty="0">
                <a:hlinkClick r:id="rId2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(2013, March 18). Griffin-Spalding teacher Lisa Miller: Coming home to teach.  </a:t>
            </a:r>
            <a:r>
              <a:rPr lang="en-US" sz="1400" i="1" dirty="0">
                <a:hlinkClick r:id="rId3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(2013, April 3). Seeing teachers as technicians ignores what else they give students: Confidence, moral support and inspiration.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(2013, May 7). An ominous warning about the state of American education. </a:t>
            </a:r>
            <a:r>
              <a:rPr lang="en-US" sz="1400" i="1" dirty="0" err="1">
                <a:hlinkClick r:id="rId5"/>
              </a:rPr>
              <a:t>DevEd</a:t>
            </a:r>
            <a:r>
              <a:rPr lang="en-US" sz="1400" i="1" dirty="0">
                <a:hlinkClick r:id="rId5"/>
              </a:rPr>
              <a:t>: Developing Education</a:t>
            </a:r>
            <a:r>
              <a:rPr lang="en-US" sz="1400" dirty="0"/>
              <a:t>. </a:t>
            </a:r>
          </a:p>
          <a:p>
            <a:r>
              <a:rPr lang="en-US" sz="1400" dirty="0">
                <a:solidFill>
                  <a:prstClr val="white"/>
                </a:solidFill>
              </a:rPr>
              <a:t>	</a:t>
            </a:r>
            <a:r>
              <a:rPr lang="en-US" sz="1400" dirty="0">
                <a:hlinkClick r:id="rId6"/>
              </a:rPr>
              <a:t>Smagorinsky, P. (2013, May 27). </a:t>
            </a:r>
            <a:r>
              <a:rPr lang="x-none" sz="1400" dirty="0">
                <a:hlinkClick r:id="rId6"/>
              </a:rPr>
              <a:t>Is teaching a special career, or a job like any other? </a:t>
            </a:r>
            <a:r>
              <a:rPr lang="en-US" sz="1400" i="1" dirty="0">
                <a:hlinkClick r:id="rId6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(2013, June 13). The Snark syndrome in educational policymaking.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(2013, July 8). Common Core State Standards: A lesson in shrewd marketing.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(2013, August 9). Great teacher series: The energy and creativity of Grady High School's Dave Winter. </a:t>
            </a:r>
            <a:r>
              <a:rPr lang="en-US" sz="1400" i="1" dirty="0">
                <a:hlinkClick r:id="rId9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(2013, September 16). Carpe diem in the public sphere. Part I. </a:t>
            </a:r>
            <a:r>
              <a:rPr lang="en-US" sz="1400" i="1" dirty="0">
                <a:hlinkClick r:id="rId10"/>
              </a:rPr>
              <a:t>Teachers, Profs, Parents: Writers Who Care</a:t>
            </a:r>
            <a:r>
              <a:rPr lang="en-US" sz="1400" dirty="0">
                <a:hlinkClick r:id="rId10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(2013, September 19). Carpe diem in the public sphere. Part II. </a:t>
            </a:r>
            <a:r>
              <a:rPr lang="en-US" sz="1400" i="1" dirty="0">
                <a:hlinkClick r:id="rId11"/>
              </a:rPr>
              <a:t>Teachers, Profs, Parents: Writers Who Care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Davis, E., Johnson, L. L., &amp; Smagorinsky, P. (2013, October 8). </a:t>
            </a:r>
            <a:r>
              <a:rPr lang="x-none" sz="1400" dirty="0">
                <a:hlinkClick r:id="rId12"/>
              </a:rPr>
              <a:t>A </a:t>
            </a:r>
            <a:r>
              <a:rPr lang="en-US" sz="1400" dirty="0">
                <a:hlinkClick r:id="rId12"/>
              </a:rPr>
              <a:t>g</a:t>
            </a:r>
            <a:r>
              <a:rPr lang="x-none" sz="1400" dirty="0">
                <a:hlinkClick r:id="rId12"/>
              </a:rPr>
              <a:t>reat </a:t>
            </a:r>
            <a:r>
              <a:rPr lang="en-US" sz="1400" dirty="0">
                <a:hlinkClick r:id="rId12"/>
              </a:rPr>
              <a:t>g</a:t>
            </a:r>
            <a:r>
              <a:rPr lang="x-none" sz="1400" dirty="0">
                <a:hlinkClick r:id="rId12"/>
              </a:rPr>
              <a:t>roup of </a:t>
            </a:r>
            <a:r>
              <a:rPr lang="en-US" sz="1400" dirty="0">
                <a:hlinkClick r:id="rId12"/>
              </a:rPr>
              <a:t>g</a:t>
            </a:r>
            <a:r>
              <a:rPr lang="x-none" sz="1400" dirty="0">
                <a:hlinkClick r:id="rId12"/>
              </a:rPr>
              <a:t>reat </a:t>
            </a:r>
            <a:r>
              <a:rPr lang="en-US" sz="1400" dirty="0">
                <a:hlinkClick r:id="rId12"/>
              </a:rPr>
              <a:t>t</a:t>
            </a:r>
            <a:r>
              <a:rPr lang="x-none" sz="1400" dirty="0">
                <a:hlinkClick r:id="rId12"/>
              </a:rPr>
              <a:t>eachers in Morgan Count</a:t>
            </a:r>
            <a:r>
              <a:rPr lang="en-US" sz="1400" dirty="0">
                <a:hlinkClick r:id="rId12"/>
              </a:rPr>
              <a:t>y. </a:t>
            </a:r>
            <a:r>
              <a:rPr lang="en-US" sz="1400" i="1" dirty="0">
                <a:hlinkClick r:id="rId12"/>
              </a:rPr>
              <a:t>Monroe Patch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(2013, November 14). What can be measured can be managed. Does it apply to education and can it be managed well?</a:t>
            </a:r>
            <a:r>
              <a:rPr lang="en-US" sz="1400" i="1" dirty="0">
                <a:hlinkClick r:id="rId13"/>
              </a:rPr>
              <a:t>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(2014, January 10). Why the arts and arts teachers enrich schools. </a:t>
            </a:r>
            <a:r>
              <a:rPr lang="en-US" sz="1400" i="1" dirty="0">
                <a:hlinkClick r:id="rId14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Thorne, M., &amp; Smagorinsky, P. (2014, January 18). The unseen benefits of the arts in schools. </a:t>
            </a:r>
            <a:r>
              <a:rPr lang="en-US" sz="1400" i="1" dirty="0">
                <a:hlinkClick r:id="rId15"/>
              </a:rPr>
              <a:t>Rockdale News</a:t>
            </a:r>
            <a:r>
              <a:rPr lang="en-US" sz="1400" dirty="0"/>
              <a:t>. </a:t>
            </a:r>
            <a:endParaRPr lang="en-US" sz="1400" dirty="0">
              <a:solidFill>
                <a:srgbClr val="F7964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3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4132"/>
            <a:ext cx="9067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(2014, January 19). Students need soft skills, hard facts. </a:t>
            </a:r>
            <a:r>
              <a:rPr lang="en-US" sz="1400" i="1" dirty="0">
                <a:hlinkClick r:id="rId2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(2014, January 25). Why our kids need drama. </a:t>
            </a:r>
            <a:r>
              <a:rPr lang="en-US" sz="1400" i="1" dirty="0">
                <a:hlinkClick r:id="rId3"/>
              </a:rPr>
              <a:t>Psychology Today</a:t>
            </a:r>
            <a:r>
              <a:rPr lang="en-US" sz="1400" dirty="0"/>
              <a:t>. Available at 	</a:t>
            </a:r>
            <a:r>
              <a:rPr lang="en-US" sz="1400" dirty="0">
                <a:hlinkClick r:id="rId4"/>
              </a:rPr>
              <a:t>Smagorinsky, P. (2014, February 11). New era of accountability: Reducing students to "anonymous data points."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(2014, March 14). More A’s in English classes? Not easier material or grade inflation but more open-ended discussion.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/>
              <a:t>. 	</a:t>
            </a:r>
          </a:p>
          <a:p>
            <a:r>
              <a:rPr lang="en-US" sz="1400" dirty="0"/>
              <a:t>	 </a:t>
            </a:r>
            <a:r>
              <a:rPr lang="en-US" sz="1400" dirty="0">
                <a:hlinkClick r:id="rId6"/>
              </a:rPr>
              <a:t>Smagorinsky, P. (2014, April 7). Great Georgia Teachers: Atlanta's Elisha Gray. 'I see abilities, not disabilities.'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(2014, May 8). </a:t>
            </a:r>
            <a:r>
              <a:rPr lang="x-none" sz="1400" dirty="0">
                <a:hlinkClick r:id="rId7"/>
              </a:rPr>
              <a:t>Great Georgia Teachers: Stephanie Fuerte of Muscogee offers tough love, ground rules and great results</a:t>
            </a:r>
            <a:r>
              <a:rPr lang="en-US" sz="1400" dirty="0">
                <a:hlinkClick r:id="rId7"/>
              </a:rPr>
              <a:t>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(2014, June 3). School to work: Is it working? </a:t>
            </a:r>
            <a:r>
              <a:rPr lang="en-US" sz="1400" i="1" dirty="0">
                <a:hlinkClick r:id="rId8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(2014, June 9). </a:t>
            </a:r>
            <a:r>
              <a:rPr lang="x-none" sz="1400" dirty="0">
                <a:hlinkClick r:id="rId9"/>
              </a:rPr>
              <a:t>The cost of college: A burden worth sharing?  </a:t>
            </a:r>
            <a:r>
              <a:rPr lang="x-none" sz="1400" i="1" dirty="0">
                <a:hlinkClick r:id="rId9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(2014, June 17). Response to the new NCTQ Teacher Prep Review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x-none" sz="1400" dirty="0">
                <a:hlinkClick r:id="rId11"/>
              </a:rPr>
              <a:t>Arnold, J., &amp; Smagorinsky, P. (2014, June 24). Better ways to use millions of dollars now spent on testing. </a:t>
            </a:r>
            <a:r>
              <a:rPr lang="x-none" sz="1400" i="1" dirty="0">
                <a:hlinkClick r:id="rId11"/>
              </a:rPr>
              <a:t>The Answer Sheet of </a:t>
            </a:r>
            <a:r>
              <a:rPr lang="en-US" sz="1400" i="1" dirty="0">
                <a:hlinkClick r:id="rId11"/>
              </a:rPr>
              <a:t>T</a:t>
            </a:r>
            <a:r>
              <a:rPr lang="x-none" sz="1400" i="1" dirty="0">
                <a:hlinkClick r:id="rId11"/>
              </a:rPr>
              <a:t>he Washington Post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(2014, July 17). </a:t>
            </a:r>
            <a:r>
              <a:rPr lang="x-none" sz="1400" dirty="0">
                <a:hlinkClick r:id="rId12"/>
              </a:rPr>
              <a:t>Viewing every black student as at-risk: Are we pathologizing children rather than helping them? </a:t>
            </a:r>
            <a:r>
              <a:rPr lang="x-none" sz="1400" i="1" dirty="0">
                <a:hlinkClick r:id="rId12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(2014, July 19). The ideal head: Bizarre racial teachings from a 1906 textbook. </a:t>
            </a:r>
            <a:r>
              <a:rPr lang="en-US" sz="1400" i="1" dirty="0">
                <a:hlinkClick r:id="rId13"/>
              </a:rPr>
              <a:t>The Atlantic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(2014, July 21). </a:t>
            </a:r>
            <a:r>
              <a:rPr lang="x-none" sz="1400" dirty="0">
                <a:hlinkClick r:id="rId14"/>
              </a:rPr>
              <a:t>Educating the </a:t>
            </a:r>
            <a:r>
              <a:rPr lang="en-US" sz="1400" dirty="0">
                <a:hlinkClick r:id="rId14"/>
              </a:rPr>
              <a:t>p</a:t>
            </a:r>
            <a:r>
              <a:rPr lang="x-none" sz="1400" dirty="0">
                <a:hlinkClick r:id="rId14"/>
              </a:rPr>
              <a:t>ublic on the </a:t>
            </a:r>
            <a:r>
              <a:rPr lang="en-US" sz="1400" dirty="0">
                <a:hlinkClick r:id="rId14"/>
              </a:rPr>
              <a:t>p</a:t>
            </a:r>
            <a:r>
              <a:rPr lang="x-none" sz="1400" dirty="0">
                <a:hlinkClick r:id="rId14"/>
              </a:rPr>
              <a:t>ublic’s </a:t>
            </a:r>
            <a:r>
              <a:rPr lang="en-US" sz="1400" dirty="0">
                <a:hlinkClick r:id="rId14"/>
              </a:rPr>
              <a:t>t</a:t>
            </a:r>
            <a:r>
              <a:rPr lang="x-none" sz="1400" dirty="0">
                <a:hlinkClick r:id="rId14"/>
              </a:rPr>
              <a:t>erms: An </a:t>
            </a:r>
            <a:r>
              <a:rPr lang="en-US" sz="1400" dirty="0">
                <a:hlinkClick r:id="rId14"/>
              </a:rPr>
              <a:t>o</a:t>
            </a:r>
            <a:r>
              <a:rPr lang="x-none" sz="1400" dirty="0">
                <a:hlinkClick r:id="rId14"/>
              </a:rPr>
              <a:t>pen </a:t>
            </a:r>
            <a:r>
              <a:rPr lang="en-US" sz="1400" dirty="0">
                <a:hlinkClick r:id="rId14"/>
              </a:rPr>
              <a:t>l</a:t>
            </a:r>
            <a:r>
              <a:rPr lang="x-none" sz="1400" dirty="0">
                <a:hlinkClick r:id="rId14"/>
              </a:rPr>
              <a:t>etter to </a:t>
            </a:r>
            <a:r>
              <a:rPr lang="en-US" sz="1400" dirty="0">
                <a:hlinkClick r:id="rId14"/>
              </a:rPr>
              <a:t>a</a:t>
            </a:r>
            <a:r>
              <a:rPr lang="x-none" sz="1400" dirty="0">
                <a:hlinkClick r:id="rId14"/>
              </a:rPr>
              <a:t>cademics</a:t>
            </a:r>
            <a:r>
              <a:rPr lang="en-US" sz="1400" dirty="0">
                <a:hlinkClick r:id="rId14"/>
              </a:rPr>
              <a:t>. </a:t>
            </a:r>
            <a:r>
              <a:rPr lang="en-US" sz="1400" i="1" dirty="0">
                <a:hlinkClick r:id="rId14"/>
              </a:rPr>
              <a:t>Teachers, Profs, Parents: Writers Who Care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Smagorinsky, P. (2014, July 28). Bad student writers: You get what you pay for.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6"/>
              </a:rPr>
              <a:t>Smagorinsky, P. (2014, August 13). Atlanta cheating scandal: A tragedy of teaching and learning. </a:t>
            </a:r>
            <a:r>
              <a:rPr lang="en-US" sz="1400" i="1" dirty="0">
                <a:hlinkClick r:id="rId16"/>
              </a:rPr>
              <a:t>Atlanta Journal-Constitution</a:t>
            </a:r>
            <a:r>
              <a:rPr lang="en-US" sz="14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02881" y="304800"/>
            <a:ext cx="3613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489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1292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Arnold, J., &amp; Smagorinsky, P. (2014, August 20). </a:t>
            </a:r>
            <a:r>
              <a:rPr lang="x-none" sz="1400" dirty="0">
                <a:hlinkClick r:id="rId2"/>
              </a:rPr>
              <a:t>Georgia: Time to </a:t>
            </a:r>
            <a:r>
              <a:rPr lang="en-US" sz="1400" dirty="0">
                <a:hlinkClick r:id="rId2"/>
              </a:rPr>
              <a:t>r</a:t>
            </a:r>
            <a:r>
              <a:rPr lang="x-none" sz="1400" dirty="0">
                <a:hlinkClick r:id="rId2"/>
              </a:rPr>
              <a:t>eform the </a:t>
            </a:r>
            <a:r>
              <a:rPr lang="en-US" sz="1400" dirty="0">
                <a:hlinkClick r:id="rId2"/>
              </a:rPr>
              <a:t>r</a:t>
            </a:r>
            <a:r>
              <a:rPr lang="x-none" sz="1400" dirty="0">
                <a:hlinkClick r:id="rId2"/>
              </a:rPr>
              <a:t>eformers</a:t>
            </a:r>
            <a:r>
              <a:rPr lang="en-US" sz="1400" dirty="0"/>
              <a:t>.  	</a:t>
            </a:r>
            <a:r>
              <a:rPr lang="en-US" sz="1400" dirty="0">
                <a:hlinkClick r:id="rId3"/>
              </a:rPr>
              <a:t>Smagorinsky, P. (2014, August 31). </a:t>
            </a:r>
            <a:r>
              <a:rPr lang="x-none" sz="1400" dirty="0">
                <a:hlinkClick r:id="rId3"/>
              </a:rPr>
              <a:t>Education myth busters: Do criticisms of U.S. schools rely on bad information and distortions? </a:t>
            </a:r>
            <a:r>
              <a:rPr lang="x-none" sz="1400" i="1" dirty="0">
                <a:hlinkClick r:id="rId3"/>
              </a:rPr>
              <a:t> 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(2014, October 6). </a:t>
            </a:r>
            <a:r>
              <a:rPr lang="x-none" sz="1400" dirty="0">
                <a:hlinkClick r:id="rId4"/>
              </a:rPr>
              <a:t>Georgia will judge teachers on student growth. But growth toward what end? </a:t>
            </a:r>
            <a:r>
              <a:rPr lang="x-none" sz="1400" i="1" dirty="0">
                <a:hlinkClick r:id="rId4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(2014, October 28). </a:t>
            </a:r>
            <a:r>
              <a:rPr lang="x-none" sz="1400" dirty="0">
                <a:hlinkClick r:id="rId5"/>
              </a:rPr>
              <a:t>Baseball and teaching: Why simplistic measures of performance strike out in both professions</a:t>
            </a:r>
            <a:r>
              <a:rPr lang="en-US" sz="1400" dirty="0">
                <a:hlinkClick r:id="rId5"/>
              </a:rPr>
              <a:t>. </a:t>
            </a:r>
            <a:r>
              <a:rPr lang="x-none" sz="1400" i="1" dirty="0">
                <a:hlinkClick r:id="rId5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(2014, November 30). </a:t>
            </a:r>
            <a:r>
              <a:rPr lang="x-none" sz="1400" dirty="0">
                <a:hlinkClick r:id="rId6"/>
              </a:rPr>
              <a:t>Another Great Georgia Teacher: Her classroom hums with activity</a:t>
            </a:r>
            <a:r>
              <a:rPr lang="en-US" sz="1400" dirty="0">
                <a:hlinkClick r:id="rId6"/>
              </a:rPr>
              <a:t>. </a:t>
            </a:r>
            <a:r>
              <a:rPr lang="x-none" sz="1400" i="1" dirty="0">
                <a:hlinkClick r:id="rId6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(2015, January 20). Great Georgia teacher Becky Cross: A reflection of great commitment and great influences.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(2015, February 9). </a:t>
            </a:r>
            <a:r>
              <a:rPr lang="x-none" sz="1400" dirty="0">
                <a:hlinkClick r:id="rId8"/>
              </a:rPr>
              <a:t>Issue isn’t welding vs. Chaucer. It’s how to remove barriers to college. </a:t>
            </a:r>
            <a:r>
              <a:rPr lang="x-none" sz="1400" i="1" dirty="0">
                <a:hlinkClick r:id="rId8"/>
              </a:rPr>
              <a:t>Atlanta Journal-Constitution</a:t>
            </a:r>
            <a:r>
              <a:rPr lang="x-none" sz="1400" dirty="0"/>
              <a:t>. </a:t>
            </a:r>
            <a:r>
              <a:rPr lang="en-US" sz="1400" dirty="0"/>
              <a:t>	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(2015, February 25). </a:t>
            </a:r>
            <a:r>
              <a:rPr lang="x-none" sz="1400" dirty="0">
                <a:hlinkClick r:id="rId9"/>
              </a:rPr>
              <a:t>Community college: Not ‘failing diploma mills,’ but pathways to success</a:t>
            </a:r>
            <a:r>
              <a:rPr lang="en-US" sz="1400" dirty="0">
                <a:hlinkClick r:id="rId9"/>
              </a:rPr>
              <a:t>. </a:t>
            </a:r>
            <a:r>
              <a:rPr lang="x-none" sz="1400" i="1" dirty="0">
                <a:hlinkClick r:id="rId9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(2015, April 23). </a:t>
            </a:r>
            <a:r>
              <a:rPr lang="x-none" sz="1400" dirty="0">
                <a:hlinkClick r:id="rId10"/>
              </a:rPr>
              <a:t> </a:t>
            </a:r>
            <a:r>
              <a:rPr lang="en-US" sz="1400" dirty="0">
                <a:hlinkClick r:id="rId10"/>
              </a:rPr>
              <a:t>A t</a:t>
            </a:r>
            <a:r>
              <a:rPr lang="x-none" sz="1400" dirty="0">
                <a:hlinkClick r:id="rId10"/>
              </a:rPr>
              <a:t>eacher who understands third graders need play, joy and calm to learn</a:t>
            </a:r>
            <a:r>
              <a:rPr lang="en-US" sz="1400" dirty="0">
                <a:hlinkClick r:id="rId10"/>
              </a:rPr>
              <a:t>. </a:t>
            </a:r>
            <a:r>
              <a:rPr lang="x-none" sz="1400" i="1" dirty="0">
                <a:hlinkClick r:id="rId10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(2015, May 30). </a:t>
            </a:r>
            <a:r>
              <a:rPr lang="x-none" sz="1400" dirty="0">
                <a:hlinkClick r:id="rId11"/>
              </a:rPr>
              <a:t>Should schools follow competitive or cooperative models? Can they be both? </a:t>
            </a:r>
            <a:r>
              <a:rPr lang="x-none" sz="1400" i="1" dirty="0">
                <a:hlinkClick r:id="rId11"/>
              </a:rPr>
              <a:t>Atlanta Journal-Constitution</a:t>
            </a:r>
            <a:r>
              <a:rPr lang="x-none" sz="1400" dirty="0"/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(2015, July 1). Testing and technology in Georgia schools: Who will watch the watchers? 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(2015, July 21). To be or not to be politically correct: What was that question? Atlanta Journal-Constitution.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(2015, September). Political correctness and the future of society. Scholars Speak Out of the Journal of Language and Literacy Education.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Smagorinsky, P. (2015, December 4). </a:t>
            </a:r>
            <a:r>
              <a:rPr lang="x-none" sz="1400" dirty="0">
                <a:hlinkClick r:id="rId15"/>
              </a:rPr>
              <a:t>More than three decades later, student recalls teacher’s kindness</a:t>
            </a:r>
            <a:r>
              <a:rPr lang="en-US" sz="1400" dirty="0">
                <a:hlinkClick r:id="rId15"/>
              </a:rPr>
              <a:t>. </a:t>
            </a:r>
            <a:r>
              <a:rPr lang="en-US" sz="1400" i="1" dirty="0">
                <a:hlinkClick r:id="rId15"/>
              </a:rPr>
              <a:t>Atlanta Journal-Constitution</a:t>
            </a:r>
            <a:r>
              <a:rPr lang="en-US" sz="1400" dirty="0">
                <a:hlinkClick r:id="rId15"/>
              </a:rPr>
              <a:t>. 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u="sng" dirty="0"/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5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  <a:p>
            <a:endParaRPr lang="en-US" dirty="0">
              <a:latin typeface="Times New Roman" panose="02020603050405020304" pitchFamily="18" charset="0"/>
              <a:ea typeface="Cambria Math" panose="02040503050406030204" pitchFamily="18" charset="0"/>
            </a:endParaRPr>
          </a:p>
          <a:p>
            <a:r>
              <a:rPr lang="en-US" sz="1400" dirty="0">
                <a:ea typeface="Cambria Math" panose="02040503050406030204" pitchFamily="18" charset="0"/>
              </a:rPr>
              <a:t>	</a:t>
            </a:r>
            <a:r>
              <a:rPr lang="en-US" sz="1400" dirty="0">
                <a:ea typeface="Cambria Math" panose="02040503050406030204" pitchFamily="18" charset="0"/>
                <a:hlinkClick r:id="rId2"/>
              </a:rPr>
              <a:t>Smagorinsky, P. (2016, January 19). Can we produce innovative students with teachers chained to a script? </a:t>
            </a:r>
            <a:r>
              <a:rPr lang="en-US" sz="1400" i="1" dirty="0">
                <a:ea typeface="Cambria Math" panose="02040503050406030204" pitchFamily="18" charset="0"/>
                <a:hlinkClick r:id="rId2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hlinkClick r:id="rId2"/>
              </a:rPr>
              <a:t>. </a:t>
            </a:r>
            <a:endParaRPr lang="en-US" sz="1400" dirty="0">
              <a:ea typeface="Cambria Math" panose="02040503050406030204" pitchFamily="18" charset="0"/>
            </a:endParaRP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(2016, March 2). </a:t>
            </a:r>
            <a:r>
              <a:rPr lang="x-none" sz="1400" dirty="0">
                <a:hlinkClick r:id="rId3"/>
              </a:rPr>
              <a:t>The fictions of teaching from ‘Dangerous Minds’ to ‘Downton Abbey</a:t>
            </a:r>
            <a:r>
              <a:rPr lang="en-US" sz="1400" dirty="0">
                <a:hlinkClick r:id="rId3"/>
              </a:rPr>
              <a:t>.</a:t>
            </a:r>
            <a:r>
              <a:rPr lang="x-none" sz="1400" dirty="0">
                <a:hlinkClick r:id="rId3"/>
              </a:rPr>
              <a:t>’ </a:t>
            </a:r>
            <a:r>
              <a:rPr lang="en-US" sz="1400" i="1" dirty="0">
                <a:hlinkClick r:id="rId3"/>
              </a:rPr>
              <a:t>Atlanta Journal-Constitution</a:t>
            </a:r>
            <a:endParaRPr lang="en-US" sz="1400" i="1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(2016, March 27). UGA professor: Violence at Trump rallies shows dangers of ‘good guys’ with guns on campus.</a:t>
            </a:r>
            <a:r>
              <a:rPr lang="en-US" sz="1400" b="1" dirty="0">
                <a:hlinkClick r:id="rId4"/>
              </a:rPr>
              <a:t>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>
                <a:hlinkClick r:id="rId4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(2016, May 22). Controversy over transgender students: Why can’t schools designate a unisex restroom?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>
                <a:hlinkClick r:id="rId5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(2016, May 28). University of Georgia professor explains his ‘Asperger’s Advantage’ and disabling assumption of disorder. </a:t>
            </a:r>
            <a:r>
              <a:rPr lang="en-US" sz="1400" i="1" dirty="0">
                <a:hlinkClick r:id="rId6"/>
              </a:rPr>
              <a:t>Atlanta Journal-Constitution</a:t>
            </a:r>
            <a:r>
              <a:rPr lang="en-US" sz="1400" dirty="0">
                <a:hlinkClick r:id="rId6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(2016, June 30). Schools ought to produce good citizens as well as good students.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/>
              <a:t>.	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(2016, July 9). Is mental health strictly mental? </a:t>
            </a:r>
            <a:r>
              <a:rPr lang="en-US" sz="1400" i="1" dirty="0">
                <a:hlinkClick r:id="rId8"/>
              </a:rPr>
              <a:t>Psychology Today</a:t>
            </a:r>
            <a:r>
              <a:rPr lang="en-US" sz="1400" i="1" dirty="0"/>
              <a:t>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(2016, August 2016). Foregrounding potential, not disorder, in neurodiverse students. </a:t>
            </a:r>
            <a:r>
              <a:rPr lang="en-US" sz="1400" i="1" dirty="0">
                <a:hlinkClick r:id="rId9"/>
              </a:rPr>
              <a:t>Literacy &amp; NCTE</a:t>
            </a:r>
            <a:r>
              <a:rPr lang="en-US" sz="1400" dirty="0">
                <a:hlinkClick r:id="rId9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(2016, October 5). A brief guide to neurodiversity. </a:t>
            </a:r>
            <a:r>
              <a:rPr lang="en-US" sz="1400" i="1" dirty="0">
                <a:hlinkClick r:id="rId10"/>
              </a:rPr>
              <a:t>The Committed Project</a:t>
            </a:r>
            <a:r>
              <a:rPr lang="en-US" sz="1400" dirty="0">
                <a:hlinkClick r:id="rId10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(2016, November 14). Great Georgia teachers: Lauren Eckman brings out potential in visually impaired students. </a:t>
            </a:r>
            <a:r>
              <a:rPr lang="en-US" sz="1400" i="1" dirty="0">
                <a:hlinkClick r:id="rId11"/>
              </a:rPr>
              <a:t>Atlanta Journal-Constitution.</a:t>
            </a:r>
            <a:endParaRPr lang="en-US" sz="1400" i="1" dirty="0"/>
          </a:p>
          <a:p>
            <a:r>
              <a:rPr lang="en-US" sz="1400" i="1" dirty="0"/>
              <a:t>	</a:t>
            </a:r>
            <a:r>
              <a:rPr lang="en-US" sz="1400" dirty="0">
                <a:hlinkClick r:id="rId12"/>
              </a:rPr>
              <a:t>Smagorinsky, P. (2016, November 29). Common Core turns students into literary critics. Does it turn them into lifelong readers? </a:t>
            </a:r>
            <a:r>
              <a:rPr lang="en-US" sz="1400" i="1" dirty="0">
                <a:hlinkClick r:id="rId12"/>
              </a:rPr>
              <a:t>Atlanta Journal-Constitution. </a:t>
            </a:r>
            <a:endParaRPr lang="en-US" sz="1400" i="1" dirty="0"/>
          </a:p>
          <a:p>
            <a:r>
              <a:rPr lang="en-US" sz="1400" i="1" dirty="0"/>
              <a:t>	</a:t>
            </a:r>
            <a:r>
              <a:rPr lang="en-US" sz="1400" dirty="0">
                <a:hlinkClick r:id="rId13"/>
              </a:rPr>
              <a:t>Smagorinsky, P. (2017, January 24). Defeated by too many students and scripted instruction, a good teacher becomes an ex-teacher. </a:t>
            </a:r>
            <a:r>
              <a:rPr lang="en-US" sz="1400" i="1" dirty="0">
                <a:hlinkClick r:id="rId13"/>
              </a:rPr>
              <a:t>Atlanta Journal-Constitution. </a:t>
            </a:r>
            <a:endParaRPr lang="en-US" sz="1400" i="1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(2017, February 28). Before you can get kids to care about school, you have to show you care about them. </a:t>
            </a:r>
            <a:r>
              <a:rPr lang="en-US" sz="1400" i="1" dirty="0">
                <a:hlinkClick r:id="rId14"/>
              </a:rPr>
              <a:t>Atlanta Journal-Constitution</a:t>
            </a:r>
            <a:r>
              <a:rPr lang="en-US" sz="1400" i="1" dirty="0"/>
              <a:t>. </a:t>
            </a:r>
          </a:p>
          <a:p>
            <a:r>
              <a:rPr lang="en-US" sz="1400" i="1" dirty="0"/>
              <a:t>	</a:t>
            </a:r>
            <a:r>
              <a:rPr lang="en-US" sz="1400" dirty="0">
                <a:hlinkClick r:id="rId15"/>
              </a:rPr>
              <a:t>Smagorinsky, P. (2017, May 29). Boy objects to female president. Are schools supposed to fix that?</a:t>
            </a:r>
            <a:r>
              <a:rPr lang="en-US" sz="1400" i="1" dirty="0">
                <a:hlinkClick r:id="rId15"/>
              </a:rPr>
              <a:t> Atlanta Journal-Constitution.</a:t>
            </a:r>
            <a:endParaRPr lang="en-US" sz="1400" i="1" dirty="0"/>
          </a:p>
          <a:p>
            <a:r>
              <a:rPr lang="en-US" sz="1400" i="1" dirty="0"/>
              <a:t>	</a:t>
            </a:r>
            <a:r>
              <a:rPr lang="en-US" sz="1400" dirty="0">
                <a:hlinkClick r:id="rId16"/>
              </a:rPr>
              <a:t>Smagorinsky, P. (2017, August 21). Reason, emotion, thinking, and writing in school. </a:t>
            </a:r>
            <a:r>
              <a:rPr lang="en-US" sz="1400" i="1" dirty="0">
                <a:hlinkClick r:id="rId16"/>
              </a:rPr>
              <a:t>Teachers, Profs, Parents: Writers Who Care.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1821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5B3A9C-09E1-4784-9BEC-F70CA5A7A49C}"/>
              </a:ext>
            </a:extLst>
          </p:cNvPr>
          <p:cNvSpPr/>
          <p:nvPr/>
        </p:nvSpPr>
        <p:spPr>
          <a:xfrm>
            <a:off x="76200" y="76200"/>
            <a:ext cx="89154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  <a:p>
            <a:r>
              <a:rPr lang="en-US" dirty="0"/>
              <a:t>	</a:t>
            </a:r>
            <a:r>
              <a:rPr lang="en-US" sz="1400" dirty="0">
                <a:hlinkClick r:id="rId2"/>
              </a:rPr>
              <a:t>Smagorinsky, P. (2017, August 30). Great Georgia teachers: Brookwood High’s Carrie Settles Livers makes science real, relevant. </a:t>
            </a:r>
            <a:r>
              <a:rPr lang="en-US" sz="1400" i="1" dirty="0">
                <a:hlinkClick r:id="rId2"/>
              </a:rPr>
              <a:t>Atlanta Journal-Constitution</a:t>
            </a:r>
            <a:r>
              <a:rPr lang="en-US" sz="1400" dirty="0">
                <a:hlinkClick r:id="rId2"/>
              </a:rPr>
              <a:t>.</a:t>
            </a:r>
            <a:endParaRPr lang="en-US" sz="1400" dirty="0"/>
          </a:p>
          <a:p>
            <a:r>
              <a:rPr lang="en-US" dirty="0"/>
              <a:t>	</a:t>
            </a:r>
            <a:r>
              <a:rPr lang="en-US" sz="1400" dirty="0">
                <a:hlinkClick r:id="rId3"/>
              </a:rPr>
              <a:t>Smagorinsky, P. (2017, October 3). A UGA professor of education asks: Why is school so boring? </a:t>
            </a:r>
            <a:r>
              <a:rPr lang="en-US" sz="1400" i="1" dirty="0">
                <a:hlinkClick r:id="rId3"/>
              </a:rPr>
              <a:t>Atlanta Journal-Constitution</a:t>
            </a:r>
            <a:r>
              <a:rPr lang="en-US" sz="1400" dirty="0">
                <a:hlinkClick r:id="rId3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(2017, December 26). How do we define and measure whether a student is literate?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>
                <a:hlinkClick r:id="rId4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(2018, January 1). What if schools focused on improving relationships rather than test scores?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>
                <a:hlinkClick r:id="rId5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(2018, February 14). When schools mine data to death, teacher spirit also dies. </a:t>
            </a:r>
            <a:r>
              <a:rPr lang="en-US" sz="1400" i="1" dirty="0">
                <a:hlinkClick r:id="rId6"/>
              </a:rPr>
              <a:t>Atlanta Journal-Constitution</a:t>
            </a:r>
            <a:r>
              <a:rPr lang="en-US" sz="1400" dirty="0">
                <a:hlinkClick r:id="rId6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(2018, April 2). Opinion: Principal sets tone that turns a school into a community. </a:t>
            </a:r>
            <a:r>
              <a:rPr lang="en-US" sz="1400" i="1" dirty="0">
                <a:hlinkClick r:id="rId7"/>
              </a:rPr>
              <a:t>Atlanta Journal-Constitution</a:t>
            </a:r>
            <a:endParaRPr lang="en-US" sz="1400" i="1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(2018, May 24). How to evaluate whether a school works? Ask the students. </a:t>
            </a:r>
            <a:r>
              <a:rPr lang="en-US" sz="1400" i="1" dirty="0">
                <a:hlinkClick r:id="rId8"/>
              </a:rPr>
              <a:t>Atlanta Journal-Constitution</a:t>
            </a:r>
            <a:r>
              <a:rPr lang="en-US" sz="1400" dirty="0"/>
              <a:t>.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(2018, June 3). Parkland school shooting provoked fears that won’t go away. </a:t>
            </a:r>
            <a:r>
              <a:rPr lang="en-US" sz="1400" i="1" dirty="0">
                <a:hlinkClick r:id="rId9"/>
              </a:rPr>
              <a:t>Atlanta Journal-Constitution</a:t>
            </a:r>
            <a:r>
              <a:rPr lang="en-US" sz="1400" dirty="0"/>
              <a:t>.</a:t>
            </a:r>
          </a:p>
          <a:p>
            <a:r>
              <a:rPr lang="en-US" sz="1400" dirty="0">
                <a:ea typeface="Cambria Math" panose="02040503050406030204" pitchFamily="18" charset="0"/>
              </a:rPr>
              <a:t>	</a:t>
            </a:r>
            <a:r>
              <a:rPr lang="en-US" sz="1400" dirty="0">
                <a:ea typeface="Cambria Math" panose="02040503050406030204" pitchFamily="18" charset="0"/>
                <a:hlinkClick r:id="rId10"/>
              </a:rPr>
              <a:t>Smagorinsky, P. (June 26, 2008). Whose cultural values should schools promote? Who decides? </a:t>
            </a:r>
            <a:r>
              <a:rPr lang="en-US" sz="1400" i="1" dirty="0">
                <a:ea typeface="Cambria Math" panose="02040503050406030204" pitchFamily="18" charset="0"/>
                <a:hlinkClick r:id="rId10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hlinkClick r:id="rId10"/>
              </a:rPr>
              <a:t>. </a:t>
            </a:r>
            <a:endParaRPr lang="en-US" sz="1400" dirty="0">
              <a:ea typeface="Cambria Math" panose="02040503050406030204" pitchFamily="18" charset="0"/>
            </a:endParaRPr>
          </a:p>
          <a:p>
            <a:r>
              <a:rPr lang="en-US" sz="1400" dirty="0">
                <a:ea typeface="Cambria Math" panose="02040503050406030204" pitchFamily="18" charset="0"/>
              </a:rPr>
              <a:t>	</a:t>
            </a:r>
            <a:r>
              <a:rPr lang="en-US" sz="1400" dirty="0">
                <a:ea typeface="Cambria Math" panose="02040503050406030204" pitchFamily="18" charset="0"/>
                <a:hlinkClick r:id="rId11"/>
              </a:rPr>
              <a:t>Smagorinsky, P. (July 23). How do schools balance a policing culture with a learning one? </a:t>
            </a:r>
            <a:r>
              <a:rPr lang="en-US" sz="1400" i="1" dirty="0">
                <a:ea typeface="Cambria Math" panose="02040503050406030204" pitchFamily="18" charset="0"/>
                <a:hlinkClick r:id="rId11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hlinkClick r:id="rId11"/>
              </a:rPr>
              <a:t>. </a:t>
            </a:r>
            <a:endParaRPr lang="en-US" sz="1400" dirty="0">
              <a:ea typeface="Cambria Math" panose="02040503050406030204" pitchFamily="18" charset="0"/>
            </a:endParaRPr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(2018, August 12). Opinion: We can’t retool U.S. schools based on Finland or China. </a:t>
            </a:r>
            <a:r>
              <a:rPr lang="en-US" sz="1400" i="1" dirty="0">
                <a:hlinkClick r:id="rId12"/>
              </a:rPr>
              <a:t>Atlanta Journal-Constitution</a:t>
            </a:r>
            <a:r>
              <a:rPr lang="en-US" sz="1400" dirty="0">
                <a:hlinkClick r:id="rId12"/>
              </a:rPr>
              <a:t>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(2018, August 30). When friends don’t let friends become teachers. </a:t>
            </a:r>
            <a:r>
              <a:rPr lang="en-US" sz="1400" i="1" dirty="0">
                <a:hlinkClick r:id="rId13"/>
              </a:rPr>
              <a:t>Atlanta Journal-Constitution</a:t>
            </a:r>
            <a:r>
              <a:rPr lang="en-US" sz="1400" dirty="0">
                <a:hlinkClick r:id="rId13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(2018, September 6). Even if teachers give 110 percent, can 100 percent of kids succeed? </a:t>
            </a:r>
            <a:r>
              <a:rPr lang="en-US" sz="1400" i="1" dirty="0">
                <a:hlinkClick r:id="rId14"/>
              </a:rPr>
              <a:t>Atlanta Journal-Constitution</a:t>
            </a:r>
            <a:r>
              <a:rPr lang="en-US" sz="1400" dirty="0">
                <a:hlinkClick r:id="rId14"/>
              </a:rPr>
              <a:t>. </a:t>
            </a:r>
          </a:p>
          <a:p>
            <a:r>
              <a:rPr lang="en-US" sz="1400" dirty="0"/>
              <a:t>	</a:t>
            </a:r>
            <a:endParaRPr lang="en-US" sz="1400" dirty="0">
              <a:hlinkClick r:id="rId14"/>
            </a:endParaRPr>
          </a:p>
        </p:txBody>
      </p:sp>
    </p:spTree>
    <p:extLst>
      <p:ext uri="{BB962C8B-B14F-4D97-AF65-F5344CB8AC3E}">
        <p14:creationId xmlns:p14="http://schemas.microsoft.com/office/powerpoint/2010/main" val="271683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0"/>
            <a:ext cx="7848601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  <a:p>
            <a:r>
              <a:rPr lang="en-US" dirty="0"/>
              <a:t>	</a:t>
            </a:r>
            <a:r>
              <a:rPr lang="en-US" sz="1400" dirty="0">
                <a:hlinkClick r:id="rId2"/>
              </a:rPr>
              <a:t>Smagorinsky, P. (2019, January 28). Cultivating relationships has always been the heart of schooling. </a:t>
            </a:r>
            <a:r>
              <a:rPr lang="en-US" sz="1400" i="1" dirty="0">
                <a:hlinkClick r:id="rId2"/>
              </a:rPr>
              <a:t>Atlanta Journal-Constitution</a:t>
            </a:r>
            <a:r>
              <a:rPr lang="en-US" sz="1400" dirty="0">
                <a:hlinkClick r:id="rId2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(2019, February 26). The ‘why’ of history is more compelling than the ‘when.’</a:t>
            </a:r>
            <a:r>
              <a:rPr lang="en-US" sz="1400" i="1" dirty="0">
                <a:hlinkClick r:id="rId3"/>
              </a:rPr>
              <a:t> Atlanta Journal-Constitution</a:t>
            </a:r>
            <a:r>
              <a:rPr lang="en-US" sz="1400" dirty="0">
                <a:hlinkClick r:id="rId3"/>
              </a:rPr>
              <a:t>. </a:t>
            </a:r>
            <a:endParaRPr lang="en-US" sz="1400" dirty="0"/>
          </a:p>
          <a:p>
            <a:r>
              <a:rPr lang="en-US" sz="1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</a:t>
            </a:r>
            <a:r>
              <a:rPr lang="en-US" sz="1400" dirty="0">
                <a:hlinkClick r:id="rId4"/>
              </a:rPr>
              <a:t>Smagorinsky, P. (2019, March 22). </a:t>
            </a:r>
            <a:r>
              <a:rPr lang="x-none" sz="1400" dirty="0">
                <a:hlinkClick r:id="rId4"/>
              </a:rPr>
              <a:t>Opinion: Easier to blame teachers for achievement gap than tackle poverty</a:t>
            </a:r>
            <a:r>
              <a:rPr lang="en-US" sz="1400" dirty="0">
                <a:hlinkClick r:id="rId4"/>
              </a:rPr>
              <a:t>. </a:t>
            </a:r>
            <a:r>
              <a:rPr lang="x-none" sz="1400" i="1" dirty="0">
                <a:hlinkClick r:id="rId4"/>
              </a:rPr>
              <a:t>Atlanta Journal-Constitution</a:t>
            </a:r>
            <a:r>
              <a:rPr lang="x-none" sz="1400" dirty="0">
                <a:hlinkClick r:id="rId4"/>
              </a:rPr>
              <a:t>. </a:t>
            </a:r>
            <a:endParaRPr lang="en-US" sz="1400" dirty="0"/>
          </a:p>
          <a:p>
            <a:r>
              <a:rPr lang="en-US" sz="1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</a:t>
            </a:r>
            <a:r>
              <a:rPr lang="en-US" sz="1400" dirty="0">
                <a:hlinkClick r:id="rId5"/>
              </a:rPr>
              <a:t>Smagorinsky, P. (2019, April 1). Does Trump’s order clarify or complicate free speech on campus?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>
                <a:hlinkClick r:id="rId5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(2019, June 12). #</a:t>
            </a:r>
            <a:r>
              <a:rPr lang="en-US" sz="1400" dirty="0" err="1">
                <a:hlinkClick r:id="rId6"/>
              </a:rPr>
              <a:t>EvaluateThis</a:t>
            </a:r>
            <a:r>
              <a:rPr lang="en-US" sz="1400" dirty="0">
                <a:hlinkClick r:id="rId6"/>
              </a:rPr>
              <a:t>: Athens teacher breaks barriers, builds relationships. </a:t>
            </a:r>
            <a:r>
              <a:rPr lang="en-US" sz="1400" i="1" dirty="0">
                <a:hlinkClick r:id="rId6"/>
              </a:rPr>
              <a:t>Atlanta Journal-Constitution</a:t>
            </a:r>
            <a:r>
              <a:rPr lang="en-US" sz="1400" dirty="0">
                <a:hlinkClick r:id="rId6"/>
              </a:rPr>
              <a:t>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(2019, July 5). Opinion: Improving teacher education won’t matter if teaching conditions worsen.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(2019, July 23). Danger of turning classroom lectern into social justice pulpit. </a:t>
            </a:r>
            <a:r>
              <a:rPr lang="en-US" sz="1400" i="1" dirty="0">
                <a:hlinkClick r:id="rId8"/>
              </a:rPr>
              <a:t>Atlanta Journal-Constitution</a:t>
            </a:r>
            <a:r>
              <a:rPr lang="en-US" sz="1400" dirty="0">
                <a:hlinkClick r:id="rId8"/>
              </a:rPr>
              <a:t>. </a:t>
            </a:r>
            <a:endParaRPr lang="en-US" sz="1400" dirty="0"/>
          </a:p>
          <a:p>
            <a:r>
              <a:rPr lang="en-US" dirty="0"/>
              <a:t>	</a:t>
            </a:r>
            <a:r>
              <a:rPr lang="en-US" sz="1400" dirty="0">
                <a:hlinkClick r:id="rId9"/>
              </a:rPr>
              <a:t>Smagorinsky, P. (2019, August 23). When kids refuse to read and nothing will persuade them. </a:t>
            </a:r>
            <a:r>
              <a:rPr lang="en-US" sz="1400" i="1" dirty="0">
                <a:hlinkClick r:id="rId9"/>
              </a:rPr>
              <a:t>Atlanta Journal-Constitution</a:t>
            </a:r>
            <a:r>
              <a:rPr lang="en-US" sz="1400" dirty="0">
                <a:hlinkClick r:id="rId9"/>
              </a:rPr>
              <a:t>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Long, S. L., &amp; Smagorinsky, P. (2019, September 12). Is anyone considering the social and emotional needs of teachers? </a:t>
            </a:r>
            <a:r>
              <a:rPr lang="en-US" sz="1400" i="1" dirty="0">
                <a:hlinkClick r:id="rId10"/>
              </a:rPr>
              <a:t>Atlanta Journal-Constitution</a:t>
            </a:r>
            <a:r>
              <a:rPr lang="en-US" sz="1400" dirty="0">
                <a:hlinkClick r:id="rId10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(2019, October 3). Building schools as bunkers, not as sanctuaries for learning. </a:t>
            </a:r>
            <a:r>
              <a:rPr lang="en-US" sz="1400" i="1" dirty="0">
                <a:hlinkClick r:id="rId11"/>
              </a:rPr>
              <a:t>Atlanta Journal-Constitution</a:t>
            </a:r>
            <a:r>
              <a:rPr lang="en-US" sz="1400" dirty="0">
                <a:hlinkClick r:id="rId11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Smagorinsky, P. (2019, November 14). Opinion: Maybe, it’s time to say nope to NAEP. </a:t>
            </a:r>
            <a:r>
              <a:rPr lang="en-US" sz="1400" i="1" dirty="0">
                <a:hlinkClick r:id="rId12"/>
              </a:rPr>
              <a:t>Atlanta Journal-Constitution</a:t>
            </a:r>
            <a:r>
              <a:rPr lang="en-US" sz="1400" dirty="0">
                <a:hlinkClick r:id="rId12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Smagorinsky, P. (2020, January 30). Opinion: From nuclear attacks to active shooters, fear continues. </a:t>
            </a:r>
            <a:r>
              <a:rPr lang="en-US" sz="1400" i="1" dirty="0">
                <a:hlinkClick r:id="rId13"/>
              </a:rPr>
              <a:t>Atlanta Journal-Constitution</a:t>
            </a:r>
            <a:r>
              <a:rPr lang="en-US" sz="1400" dirty="0">
                <a:hlinkClick r:id="rId13"/>
              </a:rPr>
              <a:t>. </a:t>
            </a:r>
            <a:endParaRPr lang="en-US" sz="1400" dirty="0"/>
          </a:p>
          <a:p>
            <a:r>
              <a:rPr lang="en-US" sz="1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</a:t>
            </a:r>
            <a:r>
              <a:rPr lang="en-US" sz="1400" dirty="0">
                <a:hlinkClick r:id="rId14"/>
              </a:rPr>
              <a:t>Smagorinsky, P. (2020, April 8). Opinion: We can’t expect every kid to shift to online learning without skipping a beat. </a:t>
            </a:r>
            <a:r>
              <a:rPr lang="en-US" sz="1400" i="1" dirty="0">
                <a:hlinkClick r:id="rId14"/>
              </a:rPr>
              <a:t>Atlanta Journal-Constitution</a:t>
            </a:r>
            <a:r>
              <a:rPr lang="en-US" sz="1400" dirty="0">
                <a:hlinkClick r:id="rId14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Smagorinsky, P. (2020, May 21). Opinion: Pay more attention to mental health than to test scores. </a:t>
            </a:r>
            <a:r>
              <a:rPr lang="en-US" sz="1400" i="1" dirty="0">
                <a:hlinkClick r:id="rId15"/>
              </a:rPr>
              <a:t>Atlanta Journal-Constitution</a:t>
            </a:r>
            <a:r>
              <a:rPr lang="en-US" sz="1400" dirty="0">
                <a:hlinkClick r:id="rId15"/>
              </a:rPr>
              <a:t>.</a:t>
            </a:r>
            <a:endParaRPr lang="en-US" sz="1400" dirty="0"/>
          </a:p>
          <a:p>
            <a:r>
              <a:rPr lang="en-US" dirty="0"/>
              <a:t> 	</a:t>
            </a:r>
            <a:endParaRPr lang="en-US" sz="14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6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8A3534-13D8-422B-B677-03859C43AA63}"/>
              </a:ext>
            </a:extLst>
          </p:cNvPr>
          <p:cNvSpPr/>
          <p:nvPr/>
        </p:nvSpPr>
        <p:spPr>
          <a:xfrm>
            <a:off x="1066800" y="76200"/>
            <a:ext cx="670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ABF36B-AF99-4210-9382-41FB25FB4303}"/>
              </a:ext>
            </a:extLst>
          </p:cNvPr>
          <p:cNvSpPr/>
          <p:nvPr/>
        </p:nvSpPr>
        <p:spPr>
          <a:xfrm>
            <a:off x="228600" y="427941"/>
            <a:ext cx="8686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(2020, July 9). Education in a time of upheaval: What can we learn? </a:t>
            </a:r>
            <a:r>
              <a:rPr lang="en-US" sz="1400" i="1" dirty="0">
                <a:hlinkClick r:id="rId2"/>
              </a:rPr>
              <a:t>K-12 Talk</a:t>
            </a:r>
            <a:r>
              <a:rPr lang="en-US" sz="1400" dirty="0">
                <a:hlinkClick r:id="rId2"/>
              </a:rPr>
              <a:t> of W. W. Norton.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(2020, August 26). Remembering a great Georgia teacher lost to COVID-19. </a:t>
            </a:r>
            <a:r>
              <a:rPr lang="en-US" sz="1400" i="1" dirty="0">
                <a:hlinkClick r:id="rId3"/>
              </a:rPr>
              <a:t>Atlanta Journal-Constitution</a:t>
            </a:r>
            <a:r>
              <a:rPr lang="en-US" sz="1400" dirty="0">
                <a:hlinkClick r:id="rId3"/>
              </a:rPr>
              <a:t>.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(2021, January 18). OPINION: From their safe havens, leaders order teachers into classrooms. </a:t>
            </a:r>
            <a:r>
              <a:rPr lang="en-US" sz="1400" i="1" dirty="0">
                <a:hlinkClick r:id="rId4"/>
              </a:rPr>
              <a:t>Atlanta Journal-Constitution</a:t>
            </a:r>
            <a:r>
              <a:rPr lang="en-US" sz="1400" dirty="0">
                <a:hlinkClick r:id="rId4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(2021, February 3). OPINION: Strengthening teacher pipeline won’t matter if destination is a sewer.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>
                <a:hlinkClick r:id="rId5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effectLst/>
                <a:ea typeface="Cambria Math" panose="02040503050406030204" pitchFamily="18" charset="0"/>
                <a:hlinkClick r:id="rId6"/>
              </a:rPr>
              <a:t>Smagorinsky, P. (2021, February 21). OPINION: Every curriculum is ideological. </a:t>
            </a:r>
            <a:r>
              <a:rPr lang="en-US" sz="1400" i="1" dirty="0">
                <a:effectLst/>
                <a:ea typeface="Cambria Math" panose="02040503050406030204" pitchFamily="18" charset="0"/>
                <a:hlinkClick r:id="rId6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hlinkClick r:id="rId6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</a:endParaRPr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(2021, May 18). Opinion: Classrooms play defense while football scores.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(2021, October 5). Opinion: Who would want to be a teacher these days? </a:t>
            </a:r>
            <a:r>
              <a:rPr lang="en-US" sz="1400" i="1" dirty="0">
                <a:hlinkClick r:id="rId8"/>
              </a:rPr>
              <a:t>Atlanta Journal-Constitution</a:t>
            </a:r>
            <a:r>
              <a:rPr lang="en-US" sz="1400" dirty="0">
                <a:hlinkClick r:id="rId8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(2021, October 27). Opinion: Georgia’s tenure review process is arduous, thorough and working. </a:t>
            </a:r>
            <a:r>
              <a:rPr lang="en-US" sz="1400" i="1" dirty="0">
                <a:hlinkClick r:id="rId9"/>
              </a:rPr>
              <a:t>Atlanta Journal-Constitution</a:t>
            </a:r>
            <a:r>
              <a:rPr lang="en-US" sz="1400" dirty="0">
                <a:hlinkClick r:id="rId9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(2021, November 23). Opinion: When teachers face a bounty for lessons about race. </a:t>
            </a:r>
            <a:r>
              <a:rPr lang="en-US" sz="1400" i="1" dirty="0">
                <a:hlinkClick r:id="rId10"/>
              </a:rPr>
              <a:t>Atlanta Journal-Constitution</a:t>
            </a:r>
            <a:r>
              <a:rPr lang="en-US" sz="1400" dirty="0">
                <a:hlinkClick r:id="rId10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(2022, March 10). Opinion: Georgia schools are so white they alienate students of color. </a:t>
            </a:r>
            <a:r>
              <a:rPr lang="en-US" sz="1400" i="1" dirty="0">
                <a:hlinkClick r:id="rId11"/>
              </a:rPr>
              <a:t>Atlanta Journal-Constitution</a:t>
            </a:r>
            <a:r>
              <a:rPr lang="en-US" sz="1400" dirty="0">
                <a:hlinkClick r:id="rId11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2"/>
              </a:rPr>
              <a:t>Reinking, D., Smagorinsky, P., &amp; Yaden, D. (2022, May 26). Opinion: Phonics is not a panacea for all struggling readers. </a:t>
            </a:r>
            <a:r>
              <a:rPr lang="en-US" sz="1400" i="1" dirty="0">
                <a:hlinkClick r:id="rId12"/>
              </a:rPr>
              <a:t>Atlanta Journal-Constitution</a:t>
            </a:r>
            <a:r>
              <a:rPr lang="en-US" sz="1400" dirty="0">
                <a:hlinkClick r:id="rId12"/>
              </a:rPr>
              <a:t>. </a:t>
            </a:r>
            <a:r>
              <a:rPr lang="en-US" sz="1400" dirty="0"/>
              <a:t>	</a:t>
            </a:r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3"/>
              </a:rPr>
              <a:t>Skerrett, A., &amp; Smagorinsky, P. (2022, August 16). Teaching in tough times: Addressing a different sort of learning loss. </a:t>
            </a:r>
            <a:r>
              <a:rPr lang="en-US" sz="1400" i="1" dirty="0">
                <a:hlinkClick r:id="rId13"/>
              </a:rPr>
              <a:t>Corwin Connect</a:t>
            </a:r>
            <a:r>
              <a:rPr lang="en-US" sz="1400" dirty="0">
                <a:hlinkClick r:id="rId13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4"/>
              </a:rPr>
              <a:t>Smagorinsky, P. (2022, September 1). Opinion: Teachers tired of fighting cellphones in classrooms. </a:t>
            </a:r>
            <a:r>
              <a:rPr lang="en-US" sz="1400" i="1" dirty="0">
                <a:hlinkClick r:id="rId14"/>
              </a:rPr>
              <a:t>Atlanta Journal-Constitution</a:t>
            </a:r>
            <a:r>
              <a:rPr lang="en-US" sz="1400" dirty="0">
                <a:hlinkClick r:id="rId14"/>
              </a:rPr>
              <a:t>. </a:t>
            </a:r>
            <a:endParaRPr lang="en-US" sz="1400" dirty="0"/>
          </a:p>
          <a:p>
            <a:pPr defTabSz="457200"/>
            <a:r>
              <a:rPr lang="en-US" sz="1400" dirty="0"/>
              <a:t>	</a:t>
            </a:r>
            <a:r>
              <a:rPr lang="en-US" sz="1400" dirty="0">
                <a:hlinkClick r:id="rId15"/>
              </a:rPr>
              <a:t>Smagorinsky, P. (2022, November 30). Opinion: Starting small might aid Gwinnett’s school discipline shift. </a:t>
            </a:r>
            <a:r>
              <a:rPr lang="en-US" sz="1400" i="1" dirty="0">
                <a:hlinkClick r:id="rId15"/>
              </a:rPr>
              <a:t>Atlanta Journal-Constitution</a:t>
            </a:r>
            <a:r>
              <a:rPr lang="en-US" sz="1400" dirty="0"/>
              <a:t>.</a:t>
            </a:r>
          </a:p>
          <a:p>
            <a:pPr defTabSz="457200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36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4EF47E-AA3F-2C28-83E5-1D9E17B7F05C}"/>
              </a:ext>
            </a:extLst>
          </p:cNvPr>
          <p:cNvSpPr txBox="1"/>
          <p:nvPr/>
        </p:nvSpPr>
        <p:spPr>
          <a:xfrm>
            <a:off x="152400" y="402463"/>
            <a:ext cx="8915400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Smagorinsky, P. (2023, January 12). Opinion: Higher expectations for teachers, schools yet same low funding.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Smagorinsky, P. (2023, March 9). Opinion: Is it fair to evaluate heroes of past with present-day lens?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Smagorinsky, P. (2023, April 26). Opinion: We shut down pools to fight diversity; now it's libraries.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.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Smagorinsky, P. (2023, May 12). Opinion: If tests crush curiosity in children, it’s hard to rekindle.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Reinking, D., Smagorinsky, P., &amp; Yaden, D. B. (2023, May 23). On the latest obsession with phonics. Answer Sheet of the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Washington Post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Smagorinsky, P. (2023, June 6). Opinion: To grow, students need solutions, not miracles.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Atlanta Journal-Constitution.</a:t>
            </a:r>
            <a:endParaRPr lang="en-US" sz="1400" i="1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Smagorinsky, P. (2023, July 11). Opinion: Pesky pronouns become bulkhead in culture battles.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Smagorinsky, P. (2023, September 22). Opinion: There’s a lot absent from discussions of student achievement.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Smagorinsky, P. (2023, October 10). Opinion: In revising U.S. history, we adopt Putin's propaganda playbook.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Atlanta Journal-Constitution. </a:t>
            </a:r>
            <a:endParaRPr lang="en-US" sz="1400" i="1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1"/>
              </a:rPr>
              <a:t>Smagorinsky, P. (2023, November 15). Opinion: Ancient Greece offers civil discourse model for today's campuses.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1"/>
              </a:rPr>
              <a:t>Atlanta Journal-Constitution. </a:t>
            </a:r>
            <a:endParaRPr lang="en-US" sz="1400" i="1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2"/>
              </a:rPr>
              <a:t>Smagorinsky, P. (2023, December 21). Legislature ‘24: Make schools safer, healthier for kids, teachers.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2"/>
              </a:rPr>
              <a:t>Atlanta Journal-Constitution. </a:t>
            </a:r>
            <a:endParaRPr lang="en-US" sz="1400" i="1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Smagorinsky, P. (2024, April 5). Opinion: Students should debate opposing ideas, not shout them down.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.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Smagorinsky, P. (2024, May 21). Opinion: Who would want to be a university president these days? Not me.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.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indent="457200"/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Smagorinsky, P. (2024, June 28). </a:t>
            </a:r>
            <a:r>
              <a:rPr lang="en-US" sz="1400" dirty="0">
                <a:hlinkClick r:id="rId15"/>
              </a:rPr>
              <a:t>Opinion: Who values diversity? Look to actions, not statements, for answer.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Atlanta Journal-Constitution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.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CB44ED-3BE2-63A8-B2AA-6F838F276FFD}"/>
              </a:ext>
            </a:extLst>
          </p:cNvPr>
          <p:cNvSpPr txBox="1"/>
          <p:nvPr/>
        </p:nvSpPr>
        <p:spPr>
          <a:xfrm>
            <a:off x="2362200" y="29818"/>
            <a:ext cx="4625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</p:txBody>
      </p:sp>
    </p:spTree>
    <p:extLst>
      <p:ext uri="{BB962C8B-B14F-4D97-AF65-F5344CB8AC3E}">
        <p14:creationId xmlns:p14="http://schemas.microsoft.com/office/powerpoint/2010/main" val="422077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A1C4C5-AC7A-94DB-C455-816DEE1D7D12}"/>
              </a:ext>
            </a:extLst>
          </p:cNvPr>
          <p:cNvSpPr txBox="1"/>
          <p:nvPr/>
        </p:nvSpPr>
        <p:spPr>
          <a:xfrm>
            <a:off x="2362200" y="29818"/>
            <a:ext cx="4625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Public Essays (Continued)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E48678-E51D-C424-DE1C-456ABB3A8019}"/>
              </a:ext>
            </a:extLst>
          </p:cNvPr>
          <p:cNvSpPr txBox="1"/>
          <p:nvPr/>
        </p:nvSpPr>
        <p:spPr>
          <a:xfrm>
            <a:off x="152400" y="457200"/>
            <a:ext cx="8991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Smagorinsky, P. (2024, August 20). High-stakes tests offer thin veneer of validity yet we blindly trust them.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. 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Smagorinsky, P., &amp; Reinking, D. (2025, January 21). Opinion: It’s too early to say new reading development approach is working.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Reinking, D., &amp; Smagorinsky, P. (2025, March 8). Overreaction to NAEP scores does little to help students.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Smagorinsky, P. (2025, April 5). </a:t>
            </a:r>
            <a:r>
              <a:rPr lang="en-US" sz="1400" dirty="0">
                <a:effectLst/>
                <a:ea typeface="Cambria Math" panose="02040503050406030204" pitchFamily="18" charset="0"/>
                <a:hlinkClick r:id="rId5"/>
              </a:rPr>
              <a:t>How Trump’s battle with U.S. colleges is making Canadian universities great. </a:t>
            </a:r>
            <a:r>
              <a:rPr lang="en-US" sz="1400" i="1" dirty="0">
                <a:effectLst/>
                <a:ea typeface="Cambria Math" panose="02040503050406030204" pitchFamily="18" charset="0"/>
                <a:hlinkClick r:id="rId5"/>
              </a:rPr>
              <a:t>Atlanta Journal-Constitution</a:t>
            </a:r>
            <a:r>
              <a:rPr lang="en-US" sz="1400" dirty="0">
                <a:effectLst/>
                <a:ea typeface="Cambria Math" panose="02040503050406030204" pitchFamily="18" charset="0"/>
                <a:hlinkClick r:id="rId5"/>
              </a:rPr>
              <a:t>.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5"/>
              </a:rPr>
              <a:t> </a:t>
            </a:r>
            <a:endParaRPr lang="en-US" sz="1400" dirty="0">
              <a:effectLst/>
              <a:ea typeface="Cambria Math" panose="02040503050406030204" pitchFamily="18" charset="0"/>
              <a:cs typeface="Courier"/>
            </a:endParaRPr>
          </a:p>
          <a:p>
            <a:pPr indent="457200"/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Smagorinsky, P. (2025, April 18). A dialect is still English, y’all.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Atlanta Journal-Constitution</a:t>
            </a:r>
            <a:r>
              <a:rPr lang="en-US" sz="140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8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Book Reviews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066800"/>
            <a:ext cx="8686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	</a:t>
            </a:r>
            <a:r>
              <a:rPr lang="en-US" sz="1400" dirty="0">
                <a:hlinkClick r:id="rId2"/>
              </a:rPr>
              <a:t>Smagorinsky, P. (1993). Review of J. R. Hayes et al. (Eds.), </a:t>
            </a:r>
            <a:r>
              <a:rPr lang="en-US" sz="1400" i="1" dirty="0">
                <a:hlinkClick r:id="rId2"/>
              </a:rPr>
              <a:t>Reading Empirical Research Studies: The Rhetoric of Research. Journal of Advanced Composition, 13</a:t>
            </a:r>
            <a:r>
              <a:rPr lang="en-US" sz="1400" dirty="0">
                <a:hlinkClick r:id="rId2"/>
              </a:rPr>
              <a:t>, 550-554.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(1996). Review of A. N. Applebee, </a:t>
            </a:r>
            <a:r>
              <a:rPr lang="en-US" sz="1400" i="1" dirty="0">
                <a:hlinkClick r:id="rId3"/>
              </a:rPr>
              <a:t>Curriculum as conversation: Transforming traditions of teaching and learning. American Journal of Education, 105</a:t>
            </a:r>
            <a:r>
              <a:rPr lang="en-US" sz="1400" dirty="0">
                <a:hlinkClick r:id="rId3"/>
              </a:rPr>
              <a:t>, 108-112.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(1997). Responding to writers, not writing: A review of </a:t>
            </a:r>
            <a:r>
              <a:rPr lang="en-US" sz="1400" i="1" dirty="0">
                <a:hlinkClick r:id="rId4"/>
              </a:rPr>
              <a:t>12 Readers Reading: Responding to College Student Writing </a:t>
            </a:r>
            <a:r>
              <a:rPr lang="en-US" sz="1400" dirty="0">
                <a:hlinkClick r:id="rId4"/>
              </a:rPr>
              <a:t>by Richard Straub and Ronald F. Lunsford. </a:t>
            </a:r>
            <a:r>
              <a:rPr lang="en-US" sz="1400" i="1" dirty="0">
                <a:hlinkClick r:id="rId4"/>
              </a:rPr>
              <a:t>Assessing Writing, 3</a:t>
            </a:r>
            <a:r>
              <a:rPr lang="en-US" sz="1400" dirty="0">
                <a:hlinkClick r:id="rId4"/>
              </a:rPr>
              <a:t>, 211-220.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(2007). A thick description of thick description: Review of K. Tobin &amp; J. </a:t>
            </a:r>
            <a:r>
              <a:rPr lang="en-US" sz="1400" dirty="0" err="1">
                <a:hlinkClick r:id="rId5"/>
              </a:rPr>
              <a:t>Kincheloe</a:t>
            </a:r>
            <a:r>
              <a:rPr lang="en-US" sz="1400" dirty="0">
                <a:hlinkClick r:id="rId5"/>
              </a:rPr>
              <a:t> (Eds.), </a:t>
            </a:r>
            <a:r>
              <a:rPr lang="en-US" sz="1400" i="1" dirty="0">
                <a:hlinkClick r:id="rId5"/>
              </a:rPr>
              <a:t>Doing educational research: A handbook</a:t>
            </a:r>
            <a:r>
              <a:rPr lang="en-US" sz="1400" dirty="0">
                <a:hlinkClick r:id="rId5"/>
              </a:rPr>
              <a:t>. </a:t>
            </a:r>
            <a:r>
              <a:rPr lang="en-US" sz="1400" i="1" dirty="0">
                <a:hlinkClick r:id="rId5"/>
              </a:rPr>
              <a:t>Educational Researcher</a:t>
            </a:r>
            <a:r>
              <a:rPr lang="en-US" sz="1400" dirty="0">
                <a:hlinkClick r:id="rId5"/>
              </a:rPr>
              <a:t>, </a:t>
            </a:r>
            <a:r>
              <a:rPr lang="en-US" sz="1400" i="1" dirty="0">
                <a:hlinkClick r:id="rId5"/>
              </a:rPr>
              <a:t>36</a:t>
            </a:r>
            <a:r>
              <a:rPr lang="en-US" sz="1400" dirty="0">
                <a:hlinkClick r:id="rId5"/>
              </a:rPr>
              <a:t>(4), 199-200.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(2007). Response to Nancy Leech. </a:t>
            </a:r>
            <a:r>
              <a:rPr lang="en-US" sz="1400" i="1" dirty="0">
                <a:hlinkClick r:id="rId6"/>
              </a:rPr>
              <a:t>Educational Researcher</a:t>
            </a:r>
            <a:r>
              <a:rPr lang="en-US" sz="1400" dirty="0">
                <a:hlinkClick r:id="rId6"/>
              </a:rPr>
              <a:t>. </a:t>
            </a:r>
            <a:r>
              <a:rPr lang="en-US" sz="1400" i="1" dirty="0">
                <a:hlinkClick r:id="rId6"/>
              </a:rPr>
              <a:t>36</a:t>
            </a:r>
            <a:r>
              <a:rPr lang="en-US" sz="1400" dirty="0">
                <a:hlinkClick r:id="rId6"/>
              </a:rPr>
              <a:t>(4), 202.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7"/>
              </a:rPr>
              <a:t>Smagorinsky, P. (2013). </a:t>
            </a:r>
            <a:r>
              <a:rPr lang="en-US" sz="1400" dirty="0" err="1">
                <a:hlinkClick r:id="rId7"/>
              </a:rPr>
              <a:t>Daiute’s</a:t>
            </a:r>
            <a:r>
              <a:rPr lang="en-US" sz="1400" dirty="0">
                <a:hlinkClick r:id="rId7"/>
              </a:rPr>
              <a:t> dynamics: A review of </a:t>
            </a:r>
            <a:r>
              <a:rPr lang="en-US" sz="1400" i="1" dirty="0">
                <a:hlinkClick r:id="rId7"/>
              </a:rPr>
              <a:t>Human Development &amp; Political Violence</a:t>
            </a:r>
            <a:r>
              <a:rPr lang="en-US" sz="1400" dirty="0">
                <a:hlinkClick r:id="rId7"/>
              </a:rPr>
              <a:t>. </a:t>
            </a:r>
            <a:r>
              <a:rPr lang="en-US" sz="1400" i="1" dirty="0">
                <a:hlinkClick r:id="rId7"/>
              </a:rPr>
              <a:t>Mind, Culture, and Activity, 20</a:t>
            </a:r>
            <a:r>
              <a:rPr lang="en-US" sz="1400" dirty="0">
                <a:hlinkClick r:id="rId7"/>
              </a:rPr>
              <a:t>, 298-300 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(2015). Review of Majors, Y. J. (2015). Shoptalk: Lessons in teaching from an African American hair salon. New York, NY: Teachers College Press. Journal of Language and Literacy Education, 11(2), 222-234. Available at http://jolle.coe.uga.edu/wp-content/uploads/2015/10/Smagorinsky-Book-Review-FINAL-fixed-links.pdf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402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8001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Podcasts, Lectures, &amp; Interviews</a:t>
            </a:r>
          </a:p>
          <a:p>
            <a:pPr algn="ctr"/>
            <a:r>
              <a:rPr lang="en-US" sz="1400" dirty="0"/>
              <a:t>Podcasts</a:t>
            </a:r>
          </a:p>
          <a:p>
            <a:pPr algn="ctr"/>
            <a:endParaRPr lang="en-US" sz="1400" dirty="0"/>
          </a:p>
          <a:p>
            <a:r>
              <a:rPr lang="en-US" sz="1400" dirty="0"/>
              <a:t>1980: WPRB (Princeton University NPR station): Program on African American Gospel Music (podcast) </a:t>
            </a:r>
            <a:r>
              <a:rPr lang="en-US" sz="1400" b="0" i="0" dirty="0">
                <a:effectLst/>
                <a:hlinkClick r:id="rId2"/>
              </a:rPr>
              <a:t>Part 1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</a:rPr>
              <a:t>|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  <a:hlinkClick r:id="rId3"/>
              </a:rPr>
              <a:t>Part 2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| </a:t>
            </a:r>
            <a:r>
              <a:rPr lang="en-US" sz="1400" b="0" i="0" dirty="0">
                <a:effectLst/>
                <a:hlinkClick r:id="rId3"/>
              </a:rPr>
              <a:t>Part 3</a:t>
            </a:r>
            <a:r>
              <a:rPr lang="en-US" sz="1400" b="0" i="0" dirty="0">
                <a:effectLst/>
              </a:rPr>
              <a:t> | </a:t>
            </a:r>
            <a:r>
              <a:rPr lang="en-US" sz="1400" b="0" i="0" dirty="0">
                <a:effectLst/>
                <a:hlinkClick r:id="rId3"/>
              </a:rPr>
              <a:t>Part 4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2014: </a:t>
            </a:r>
            <a:r>
              <a:rPr lang="en-US" sz="1400" b="0" i="0" dirty="0">
                <a:effectLst/>
                <a:hlinkClick r:id="rId4"/>
              </a:rPr>
              <a:t>Interview moderated by Lois Holzman on the adaptation of Vygotsky's work on defectology to 21st century mental health treatment, East Side Institute for Group &amp; Short Term Psychotherapy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2016: </a:t>
            </a:r>
            <a:r>
              <a:rPr lang="en-US" sz="1400" dirty="0">
                <a:hlinkClick r:id="rId5"/>
              </a:rPr>
              <a:t>Podcast interview moderated by Lois Holzman on </a:t>
            </a:r>
            <a:r>
              <a:rPr lang="en-US" sz="1400" i="1" dirty="0">
                <a:hlinkClick r:id="rId5"/>
              </a:rPr>
              <a:t>Creativity and Community among Autism-Spectrum Youth: Creating Positive Social Updrafts through Play and Performance</a:t>
            </a:r>
            <a:endParaRPr lang="en-US" sz="1400" i="1" dirty="0"/>
          </a:p>
          <a:p>
            <a:endParaRPr lang="en-US" sz="1400" i="1" dirty="0"/>
          </a:p>
          <a:p>
            <a:r>
              <a:rPr lang="en-US" sz="1400" dirty="0"/>
              <a:t>2018: </a:t>
            </a:r>
            <a:r>
              <a:rPr lang="en-US" sz="1400" b="0" i="0" dirty="0">
                <a:effectLst/>
                <a:hlinkClick r:id="rId6"/>
              </a:rPr>
              <a:t>O'Connor, J., Smagorinsky, P., &amp; Walker, N. (2018, June 20). Schooled: The Podcast: Neurodiversity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</a:rPr>
              <a:t>|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  <a:hlinkClick r:id="rId7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2021: </a:t>
            </a:r>
            <a:r>
              <a:rPr lang="en-US" sz="1400" b="0" i="0" dirty="0">
                <a:effectLst/>
                <a:hlinkClick r:id="rId8"/>
              </a:rPr>
              <a:t>Classroom Caffeine: A Conversation with Peter Smagorinsky, JANUARY 19, 2021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</a:rPr>
              <a:t>|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  <a:hlinkClick r:id="rId9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2025: </a:t>
            </a:r>
            <a:r>
              <a:rPr lang="en-US" sz="1400" dirty="0">
                <a:hlinkClick r:id="rId10"/>
              </a:rPr>
              <a:t>The Ron Show, April 2025, Podcast on AJC Essay on Brain Drain to Canadian Universities</a:t>
            </a:r>
          </a:p>
          <a:p>
            <a:endParaRPr lang="en-US" sz="1400" dirty="0">
              <a:hlinkClick r:id="rId10"/>
            </a:endParaRPr>
          </a:p>
          <a:p>
            <a:pPr algn="ctr"/>
            <a:r>
              <a:rPr lang="en-US" sz="1400" dirty="0">
                <a:hlinkClick r:id="rId10"/>
              </a:rPr>
              <a:t>Videos</a:t>
            </a:r>
            <a:endParaRPr lang="en-US" sz="1400" dirty="0"/>
          </a:p>
          <a:p>
            <a:pPr algn="ctr"/>
            <a:endParaRPr lang="en-US" sz="1400" dirty="0"/>
          </a:p>
          <a:p>
            <a:r>
              <a:rPr lang="en-US" sz="1400" dirty="0"/>
              <a:t>2010: </a:t>
            </a:r>
            <a:r>
              <a:rPr lang="en-US" sz="1400" dirty="0">
                <a:hlinkClick r:id="rId11"/>
              </a:rPr>
              <a:t>Interview by Andy Blunden on L. S. Vygotsky's </a:t>
            </a:r>
            <a:r>
              <a:rPr lang="en-US" sz="1400" i="1" dirty="0">
                <a:hlinkClick r:id="rId11"/>
              </a:rPr>
              <a:t>The Psychology of Art</a:t>
            </a:r>
            <a:endParaRPr lang="en-US" sz="1400" i="1" dirty="0"/>
          </a:p>
          <a:p>
            <a:endParaRPr lang="en-US" sz="1400" dirty="0"/>
          </a:p>
          <a:p>
            <a:r>
              <a:rPr lang="en-US" sz="1400" dirty="0"/>
              <a:t>2011: </a:t>
            </a:r>
            <a:r>
              <a:rPr lang="en-US" sz="1400" dirty="0">
                <a:hlinkClick r:id="rId12"/>
              </a:rPr>
              <a:t>Interview: UGA COE Distinguished Research Mentor Award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2012: </a:t>
            </a:r>
            <a:r>
              <a:rPr lang="en-US" sz="1400" dirty="0">
                <a:hlinkClick r:id="rId13"/>
              </a:rPr>
              <a:t>Interview by Anthony Barra on L. S. Vygotsky’s work in “defectology”</a:t>
            </a:r>
            <a:r>
              <a:rPr lang="en-US" sz="1400" dirty="0"/>
              <a:t> | </a:t>
            </a:r>
            <a:r>
              <a:rPr lang="en-US" sz="1400" b="0" i="0" dirty="0">
                <a:effectLst/>
                <a:hlinkClick r:id="rId14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2013: </a:t>
            </a:r>
            <a:r>
              <a:rPr lang="en-US" sz="1400" dirty="0">
                <a:hlinkClick r:id="rId15"/>
              </a:rPr>
              <a:t>2013: John and Mary Sue </a:t>
            </a:r>
            <a:r>
              <a:rPr lang="en-US" sz="1400" dirty="0" err="1">
                <a:hlinkClick r:id="rId15"/>
              </a:rPr>
              <a:t>Oehler</a:t>
            </a:r>
            <a:r>
              <a:rPr lang="en-US" sz="1400" dirty="0">
                <a:hlinkClick r:id="rId15"/>
              </a:rPr>
              <a:t> Lecture, Virginia Commonwealth University, April 10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007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76200"/>
            <a:ext cx="80772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Podcasts, Lectures, &amp; Interviews (Continued)</a:t>
            </a:r>
          </a:p>
          <a:p>
            <a:pPr algn="ctr"/>
            <a:endParaRPr lang="en-US" dirty="0"/>
          </a:p>
          <a:p>
            <a:r>
              <a:rPr lang="en-US" sz="1400" dirty="0"/>
              <a:t>2014: </a:t>
            </a:r>
            <a:r>
              <a:rPr lang="en-US" sz="1400" dirty="0">
                <a:hlinkClick r:id="rId2"/>
              </a:rPr>
              <a:t>UGA COE video series, Part 1: Conceptions of Teaching </a:t>
            </a:r>
            <a:r>
              <a:rPr lang="en-US" sz="1400" dirty="0"/>
              <a:t>| </a:t>
            </a:r>
            <a:r>
              <a:rPr lang="en-US" sz="1400" b="0" i="0" dirty="0">
                <a:effectLst/>
                <a:hlinkClick r:id="rId3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2014: </a:t>
            </a:r>
            <a:r>
              <a:rPr lang="en-US" sz="1400" dirty="0">
                <a:hlinkClick r:id="rId4"/>
              </a:rPr>
              <a:t>UGA COE video series, Part 2: Supporting New Teachers</a:t>
            </a:r>
            <a:r>
              <a:rPr lang="en-US" sz="1400" dirty="0"/>
              <a:t> | </a:t>
            </a:r>
            <a:r>
              <a:rPr lang="en-US" sz="1400" b="0" i="0" dirty="0">
                <a:effectLst/>
                <a:hlinkClick r:id="rId5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2015: Sage Video: Method Section as Conceptual Epicenter: </a:t>
            </a:r>
            <a:r>
              <a:rPr lang="en-US" sz="1400" dirty="0">
                <a:hlinkClick r:id="rId6"/>
              </a:rPr>
              <a:t>Sage version </a:t>
            </a:r>
            <a:r>
              <a:rPr lang="en-US" sz="1400" dirty="0"/>
              <a:t>[requires subscription] | </a:t>
            </a:r>
            <a:r>
              <a:rPr lang="en-US" sz="1400" dirty="0">
                <a:hlinkClick r:id="rId7"/>
              </a:rPr>
              <a:t>Free access #1</a:t>
            </a:r>
            <a:r>
              <a:rPr lang="en-US" sz="1400" dirty="0"/>
              <a:t> (lower resolution, faster download speed) | </a:t>
            </a:r>
            <a:r>
              <a:rPr lang="en-US" sz="1400" dirty="0">
                <a:hlinkClick r:id="rId8"/>
              </a:rPr>
              <a:t>Free access #2</a:t>
            </a:r>
            <a:r>
              <a:rPr lang="en-US" sz="1400" dirty="0"/>
              <a:t> (higher resolution, slower download speed) </a:t>
            </a:r>
          </a:p>
          <a:p>
            <a:endParaRPr lang="en-US" sz="1400" dirty="0"/>
          </a:p>
          <a:p>
            <a:r>
              <a:rPr lang="en-US" sz="1400" dirty="0"/>
              <a:t>2015: </a:t>
            </a:r>
            <a:r>
              <a:rPr lang="en-US" sz="1400" dirty="0">
                <a:hlinkClick r:id="rId9"/>
              </a:rPr>
              <a:t>Talk presented at Michigan State University on "Creativity and Community Among Autism-Spectrum Youth: Creating Positive Social Updrafts through Play and Performance" 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2017: </a:t>
            </a:r>
            <a:r>
              <a:rPr lang="en-US" sz="1400" u="sng" dirty="0">
                <a:hlinkClick r:id="rId10"/>
              </a:rPr>
              <a:t>Interview with Jeanine Staples, Mastering Mentoring Series: A Virtual Summit April 10-24, 2017, sponsored by Critical Examinations of Race, Ethnicity, Class, and Gender in Education</a:t>
            </a:r>
            <a:endParaRPr lang="en-US" sz="1100" dirty="0"/>
          </a:p>
          <a:p>
            <a:endParaRPr lang="en-US" sz="1400" i="1" dirty="0"/>
          </a:p>
          <a:p>
            <a:r>
              <a:rPr lang="en-US" sz="1400" dirty="0"/>
              <a:t>2020: </a:t>
            </a:r>
            <a:r>
              <a:rPr lang="en-US" sz="1400" dirty="0">
                <a:hlinkClick r:id="rId11"/>
              </a:rPr>
              <a:t>Interview with Anthony Barra, Peter Smagorinsky on Cultural Ways of Thinking January 20, 2020.</a:t>
            </a:r>
            <a:r>
              <a:rPr lang="en-US" sz="1400" dirty="0"/>
              <a:t> | </a:t>
            </a:r>
            <a:r>
              <a:rPr lang="en-US" sz="1400" b="0" i="0" dirty="0">
                <a:effectLst/>
                <a:hlinkClick r:id="rId12"/>
              </a:rPr>
              <a:t>Alternative version</a:t>
            </a:r>
            <a:endParaRPr lang="en-US" sz="1400" dirty="0"/>
          </a:p>
          <a:p>
            <a:endParaRPr lang="en-US" sz="1400" i="1" dirty="0"/>
          </a:p>
          <a:p>
            <a:r>
              <a:rPr lang="en-US" sz="1400" dirty="0"/>
              <a:t>2020: </a:t>
            </a:r>
            <a:r>
              <a:rPr lang="en-US" sz="1400" dirty="0">
                <a:hlinkClick r:id="rId13"/>
              </a:rPr>
              <a:t>Interview with Anthony Barra, Insights and Inquiries with Peter Smagorinsky, August 4, 2020</a:t>
            </a:r>
            <a:r>
              <a:rPr lang="en-US" sz="1400" dirty="0"/>
              <a:t> </a:t>
            </a:r>
            <a:r>
              <a:rPr lang="en-US" sz="1400" b="0" i="0" dirty="0">
                <a:effectLst/>
              </a:rPr>
              <a:t>|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400" b="0" i="0" dirty="0">
                <a:effectLst/>
                <a:hlinkClick r:id="rId14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2020: </a:t>
            </a:r>
            <a:r>
              <a:rPr lang="en-US" sz="1400" dirty="0">
                <a:hlinkClick r:id="rId15"/>
              </a:rPr>
              <a:t>Interview with Autumn Dodge on Qualitative Research Methods</a:t>
            </a:r>
            <a:r>
              <a:rPr lang="en-US" sz="1400" dirty="0"/>
              <a:t> | </a:t>
            </a:r>
            <a:r>
              <a:rPr lang="en-US" sz="1400" dirty="0">
                <a:hlinkClick r:id="rId16"/>
              </a:rPr>
              <a:t>Audio version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2022: </a:t>
            </a:r>
            <a:r>
              <a:rPr lang="en-US" sz="1400" dirty="0">
                <a:hlinkClick r:id="rId17"/>
              </a:rPr>
              <a:t>Defectology &amp; Deaf Education, 2022 Asia-Pacific Summer School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2022: </a:t>
            </a:r>
            <a:r>
              <a:rPr lang="en-US" sz="1400" dirty="0">
                <a:hlinkClick r:id="rId18"/>
              </a:rPr>
              <a:t>Different Take with Bill Griffin: Interview about Restorative Justice vs. Punitive Discipline</a:t>
            </a:r>
            <a:r>
              <a:rPr lang="en-US" sz="1400" dirty="0"/>
              <a:t> | </a:t>
            </a:r>
            <a:r>
              <a:rPr lang="en-US" sz="1400" dirty="0">
                <a:hlinkClick r:id="rId19"/>
              </a:rPr>
              <a:t>Alternative version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089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CE1E14-24AD-530E-3729-72C6462EEE01}"/>
              </a:ext>
            </a:extLst>
          </p:cNvPr>
          <p:cNvSpPr txBox="1"/>
          <p:nvPr/>
        </p:nvSpPr>
        <p:spPr>
          <a:xfrm>
            <a:off x="685800" y="533400"/>
            <a:ext cx="8001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1400" b="0" i="0" dirty="0">
                <a:effectLst/>
              </a:rPr>
              <a:t>2022: </a:t>
            </a:r>
            <a:r>
              <a:rPr lang="en-US" sz="1400" b="0" i="0" dirty="0">
                <a:solidFill>
                  <a:srgbClr val="000000"/>
                </a:solidFill>
                <a:effectLst/>
                <a:hlinkClick r:id="rId2"/>
              </a:rPr>
              <a:t>Presentation (zoom) for Brazilian conference on Vygotsky</a:t>
            </a:r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1400" b="0" i="0" dirty="0">
                <a:effectLst/>
              </a:rPr>
              <a:t>2022: </a:t>
            </a:r>
            <a:r>
              <a:rPr lang="en-US" sz="1400" b="0" i="0" dirty="0">
                <a:solidFill>
                  <a:srgbClr val="000000"/>
                </a:solidFill>
                <a:effectLst/>
                <a:hlinkClick r:id="rId3"/>
              </a:rPr>
              <a:t>Presentation (zoom) for Guadalajara, Mexico conference</a:t>
            </a:r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1400" b="0" i="0" dirty="0">
                <a:effectLst/>
              </a:rPr>
              <a:t>2022: </a:t>
            </a:r>
            <a:r>
              <a:rPr lang="en-US" sz="1400" b="0" i="0" dirty="0">
                <a:solidFill>
                  <a:srgbClr val="000000"/>
                </a:solidFill>
                <a:effectLst/>
                <a:hlinkClick r:id="rId4"/>
              </a:rPr>
              <a:t>AERA Session on Cultural-Historical Activity Theory</a:t>
            </a:r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endParaRPr lang="en-US" sz="1400" dirty="0">
              <a:solidFill>
                <a:srgbClr val="000000"/>
              </a:solidFill>
            </a:endParaRPr>
          </a:p>
          <a:p>
            <a:r>
              <a:rPr lang="en-US" sz="1400" b="0" i="0" dirty="0">
                <a:effectLst/>
              </a:rPr>
              <a:t>2023: </a:t>
            </a:r>
            <a:r>
              <a:rPr lang="en-US" sz="1400" b="0" i="0" dirty="0">
                <a:solidFill>
                  <a:srgbClr val="000000"/>
                </a:solidFill>
                <a:effectLst/>
                <a:hlinkClick r:id="rId5"/>
              </a:rPr>
              <a:t>Presentation in recognition of receiving the AERA Cultural-Historical Research Lifetime Achievement Award</a:t>
            </a:r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algn="l"/>
            <a:endParaRPr lang="en-US" sz="1400" b="0" i="0" dirty="0">
              <a:solidFill>
                <a:srgbClr val="000000"/>
              </a:solidFill>
              <a:effectLst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ourier"/>
              </a:rPr>
              <a:t>2023: </a:t>
            </a:r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cs typeface="Courier"/>
                <a:hlinkClick r:id="rId6"/>
              </a:rPr>
              <a:t>Estrada Rebull, M. d. M., Gayol, Y., Janks, H., &amp; Smagorinsky, P. (2023, October). </a:t>
            </a:r>
            <a:r>
              <a:rPr lang="en-US" sz="1400" i="1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cs typeface="Courier"/>
                <a:hlinkClick r:id="rId6"/>
              </a:rPr>
              <a:t>Literacies and knowledge.</a:t>
            </a:r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cs typeface="Courier"/>
                <a:hlinkClick r:id="rId6"/>
              </a:rPr>
              <a:t> Panel presentation at the Third Congreso Internacional de Literacidad, Universidad de Guadalajara [zoom and live].</a:t>
            </a:r>
            <a:endParaRPr lang="en-US" sz="1400" u="sng" dirty="0">
              <a:solidFill>
                <a:srgbClr val="0000FF"/>
              </a:solidFill>
              <a:effectLst/>
              <a:ea typeface="Cambria Math" panose="02040503050406030204" pitchFamily="18" charset="0"/>
              <a:cs typeface="Courier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u="sng" dirty="0">
              <a:solidFill>
                <a:srgbClr val="0000FF"/>
              </a:solidFill>
              <a:ea typeface="Cambria Math" panose="02040503050406030204" pitchFamily="18" charset="0"/>
              <a:cs typeface="Courier"/>
            </a:endParaRPr>
          </a:p>
          <a:p>
            <a:pPr marL="457200" indent="-457200"/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cs typeface="Courier"/>
                <a:hlinkClick r:id="rId7"/>
              </a:rPr>
              <a:t>2024: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Smagorinsky, P. (2024, January). </a:t>
            </a:r>
            <a:r>
              <a:rPr lang="es-MX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Literacidad y </a:t>
            </a:r>
            <a:r>
              <a:rPr lang="es-MX" sz="1400" dirty="0" err="1">
                <a:effectLst/>
                <a:ea typeface="Cambria Math" panose="02040503050406030204" pitchFamily="18" charset="0"/>
                <a:cs typeface="Courier"/>
                <a:hlinkClick r:id="rId7"/>
              </a:rPr>
              <a:t>metodologia</a:t>
            </a:r>
            <a:r>
              <a:rPr lang="es-MX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. </a:t>
            </a:r>
            <a:r>
              <a:rPr lang="es-MX" sz="1400" dirty="0" err="1">
                <a:effectLst/>
                <a:ea typeface="Cambria Math" panose="02040503050406030204" pitchFamily="18" charset="0"/>
                <a:cs typeface="Courier"/>
                <a:hlinkClick r:id="rId7"/>
              </a:rPr>
              <a:t>Presentation</a:t>
            </a:r>
            <a:r>
              <a:rPr lang="es-MX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 </a:t>
            </a:r>
            <a:r>
              <a:rPr lang="es-MX" sz="1400" dirty="0" err="1">
                <a:effectLst/>
                <a:ea typeface="Cambria Math" panose="02040503050406030204" pitchFamily="18" charset="0"/>
                <a:cs typeface="Courier"/>
                <a:hlinkClick r:id="rId7"/>
              </a:rPr>
              <a:t>made</a:t>
            </a:r>
            <a:r>
              <a:rPr lang="es-MX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 for the </a:t>
            </a:r>
            <a:r>
              <a:rPr lang="es-MX" sz="1400" dirty="0" err="1">
                <a:effectLst/>
                <a:ea typeface="Cambria Math" panose="02040503050406030204" pitchFamily="18" charset="0"/>
                <a:cs typeface="Courier"/>
                <a:hlinkClick r:id="rId7"/>
              </a:rPr>
              <a:t>Innovacion</a:t>
            </a:r>
            <a:r>
              <a:rPr lang="es-MX" sz="1400" dirty="0">
                <a:effectLst/>
                <a:ea typeface="Cambria Math" panose="02040503050406030204" pitchFamily="18" charset="0"/>
                <a:cs typeface="Courier"/>
                <a:hlinkClick r:id="rId7"/>
              </a:rPr>
              <a:t> Educativa, Liderazgo, y Literacidad conference, Guadalajara, MX [zoom]. </a:t>
            </a:r>
            <a:endParaRPr lang="es-MX" sz="1400" dirty="0">
              <a:effectLst/>
              <a:ea typeface="Cambria Math" panose="02040503050406030204" pitchFamily="18" charset="0"/>
              <a:cs typeface="Courier"/>
            </a:endParaRPr>
          </a:p>
          <a:p>
            <a:pPr marL="457200" indent="-457200"/>
            <a:endParaRPr lang="es-MX" sz="1400" dirty="0">
              <a:ea typeface="Cambria Math" panose="02040503050406030204" pitchFamily="18" charset="0"/>
              <a:cs typeface="Courier"/>
            </a:endParaRPr>
          </a:p>
          <a:p>
            <a:pPr marL="457200" indent="-457200"/>
            <a:r>
              <a:rPr lang="en-US" sz="1400" dirty="0">
                <a:effectLst/>
                <a:ea typeface="Cambria Math" panose="02040503050406030204" pitchFamily="18" charset="0"/>
                <a:cs typeface="Courier"/>
              </a:rPr>
              <a:t>2024: Interview with Jim Arnold on the State of Education in Georgia and Beyond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8"/>
              </a:rPr>
              <a:t>Part 1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</a:rPr>
              <a:t>|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9"/>
              </a:rPr>
              <a:t>Part 2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</a:rPr>
              <a:t>|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10"/>
              </a:rPr>
              <a:t>Part 3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</a:rPr>
              <a:t>| </a:t>
            </a:r>
            <a:r>
              <a:rPr lang="en-US" sz="1400" dirty="0">
                <a:effectLst/>
                <a:ea typeface="Cambria Math" panose="02040503050406030204" pitchFamily="18" charset="0"/>
                <a:cs typeface="Courier"/>
                <a:hlinkClick r:id="rId11"/>
              </a:rPr>
              <a:t>Part 3 (Audio)</a:t>
            </a:r>
            <a:endParaRPr lang="en-US" sz="1400" dirty="0">
              <a:effectLst/>
              <a:ea typeface="Cambria Math" panose="02040503050406030204" pitchFamily="18" charset="0"/>
              <a:cs typeface="Courier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ouri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0A26A-AB4C-1A26-207E-203B4C18422A}"/>
              </a:ext>
            </a:extLst>
          </p:cNvPr>
          <p:cNvSpPr txBox="1"/>
          <p:nvPr/>
        </p:nvSpPr>
        <p:spPr>
          <a:xfrm>
            <a:off x="914400" y="228600"/>
            <a:ext cx="6834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Podcasts, Lectures, &amp; Interviews (Continued)</a:t>
            </a:r>
          </a:p>
        </p:txBody>
      </p:sp>
    </p:spTree>
    <p:extLst>
      <p:ext uri="{BB962C8B-B14F-4D97-AF65-F5344CB8AC3E}">
        <p14:creationId xmlns:p14="http://schemas.microsoft.com/office/powerpoint/2010/main" val="41303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7346"/>
            <a:ext cx="8991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Fiction &amp; Satire</a:t>
            </a:r>
          </a:p>
          <a:p>
            <a:r>
              <a:rPr lang="en-US" sz="14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Smagorinsky, P. (2024, March 28). It’s time to dig the dirt out of our libraries.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Radical Scholarship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. </a:t>
            </a:r>
            <a:endParaRPr lang="en-US" sz="14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  <a:p>
            <a:r>
              <a:rPr lang="en-US" sz="1400" dirty="0"/>
              <a:t>	</a:t>
            </a:r>
            <a:r>
              <a:rPr lang="en-US" sz="1400" dirty="0">
                <a:hlinkClick r:id="rId3"/>
              </a:rPr>
              <a:t>Smagorinsky, P. (2023, January 27). Opinion: Let AI teach class, bots write essays and computers grade them. </a:t>
            </a:r>
            <a:r>
              <a:rPr lang="en-US" sz="1400" i="1" dirty="0">
                <a:hlinkClick r:id="rId3"/>
              </a:rPr>
              <a:t>Atlanta Journal-Constitution</a:t>
            </a:r>
            <a:r>
              <a:rPr lang="en-US" sz="1400" dirty="0">
                <a:hlinkClick r:id="rId3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4"/>
              </a:rPr>
              <a:t>Smagorinsky, P. (2022, September 24). Opinion: No college degree? You can be a teacher in some states anyway.</a:t>
            </a:r>
            <a:r>
              <a:rPr lang="en-US" sz="1400" i="1" dirty="0">
                <a:hlinkClick r:id="rId4"/>
              </a:rPr>
              <a:t> Atlanta Journal-Constitution</a:t>
            </a:r>
            <a:r>
              <a:rPr lang="en-US" sz="1400" dirty="0">
                <a:hlinkClick r:id="rId4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5"/>
              </a:rPr>
              <a:t>Smagorinsky, P. (2022, April 21). First, it was Florida man. Now it’s Florida math. </a:t>
            </a:r>
            <a:r>
              <a:rPr lang="en-US" sz="1400" i="1" dirty="0">
                <a:hlinkClick r:id="rId5"/>
              </a:rPr>
              <a:t>Atlanta Journal-Constitution</a:t>
            </a:r>
            <a:r>
              <a:rPr lang="en-US" sz="1400" dirty="0">
                <a:hlinkClick r:id="rId5"/>
              </a:rPr>
              <a:t>.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6"/>
              </a:rPr>
              <a:t>Smagorinsky, P. (2021, April 20). A Modest Proposal for The Greene New Deal for Education. </a:t>
            </a:r>
            <a:r>
              <a:rPr lang="en-US" sz="1400" i="1" dirty="0" err="1">
                <a:hlinkClick r:id="rId6"/>
              </a:rPr>
              <a:t>Pangyrus</a:t>
            </a:r>
            <a:r>
              <a:rPr lang="en-US" sz="1400" dirty="0"/>
              <a:t>. </a:t>
            </a:r>
          </a:p>
          <a:p>
            <a:r>
              <a:rPr lang="en-US" sz="1400" b="0" dirty="0">
                <a:solidFill>
                  <a:srgbClr val="CE9178"/>
                </a:solidFill>
                <a:effectLst/>
              </a:rPr>
              <a:t>	</a:t>
            </a:r>
            <a:r>
              <a:rPr lang="en-US" sz="1400" dirty="0">
                <a:hlinkClick r:id="rId7"/>
              </a:rPr>
              <a:t> Smagorinsky, P. (2018, October 22). Educators have quite a taste for alphabet soup. </a:t>
            </a:r>
            <a:r>
              <a:rPr lang="en-US" sz="1400" i="1" dirty="0">
                <a:hlinkClick r:id="rId7"/>
              </a:rPr>
              <a:t>Atlanta Journal-Constitution</a:t>
            </a:r>
            <a:r>
              <a:rPr lang="en-US" sz="1400" dirty="0">
                <a:hlinkClick r:id="rId7"/>
              </a:rPr>
              <a:t>. 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>
                <a:hlinkClick r:id="rId8"/>
              </a:rPr>
              <a:t>Smagorinsky, P. (2015, June 14). </a:t>
            </a:r>
            <a:r>
              <a:rPr lang="x-none" sz="1400" dirty="0">
                <a:hlinkClick r:id="rId8"/>
              </a:rPr>
              <a:t>Taking it to the street: A modest proposal to apply education reforms to police work</a:t>
            </a:r>
            <a:r>
              <a:rPr lang="en-US" sz="1400" dirty="0">
                <a:hlinkClick r:id="rId8"/>
              </a:rPr>
              <a:t>. </a:t>
            </a:r>
            <a:r>
              <a:rPr lang="en-US" sz="1400" i="1" dirty="0">
                <a:hlinkClick r:id="rId8"/>
              </a:rPr>
              <a:t>Atlanta Journal-Constitution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9"/>
              </a:rPr>
              <a:t>Smagorinsky, P. (1984). Office of the principal. </a:t>
            </a:r>
            <a:r>
              <a:rPr lang="en-US" sz="1400" i="1" dirty="0">
                <a:hlinkClick r:id="rId9"/>
              </a:rPr>
              <a:t>The Journal of Irreproducible Results, 29</a:t>
            </a:r>
            <a:r>
              <a:rPr lang="en-US" sz="1400" dirty="0">
                <a:hlinkClick r:id="rId9"/>
              </a:rPr>
              <a:t>(2), 28. Reprinted in the </a:t>
            </a:r>
            <a:r>
              <a:rPr lang="en-US" sz="1400" i="1" dirty="0">
                <a:hlinkClick r:id="rId9"/>
              </a:rPr>
              <a:t>Quarterly Review of Doublespeak, 9(2</a:t>
            </a:r>
            <a:r>
              <a:rPr lang="en-US" sz="1400" dirty="0">
                <a:hlinkClick r:id="rId9"/>
              </a:rPr>
              <a:t>), January, 1985, pp. 7-8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0"/>
              </a:rPr>
              <a:t>Smagorinsky, P. (1984). Belmont El. </a:t>
            </a:r>
            <a:r>
              <a:rPr lang="en-US" sz="1400" i="1" dirty="0" err="1">
                <a:hlinkClick r:id="rId10"/>
              </a:rPr>
              <a:t>Nit&amp;Wit</a:t>
            </a:r>
            <a:r>
              <a:rPr lang="en-US" sz="1400" i="1" dirty="0">
                <a:hlinkClick r:id="rId10"/>
              </a:rPr>
              <a:t>, Chicago’s Art Magazine, 6</a:t>
            </a:r>
            <a:r>
              <a:rPr lang="en-US" sz="1400" dirty="0">
                <a:hlinkClick r:id="rId10"/>
              </a:rPr>
              <a:t>(1), 4-5</a:t>
            </a:r>
            <a:r>
              <a:rPr lang="en-US" sz="1400" dirty="0"/>
              <a:t>. </a:t>
            </a:r>
          </a:p>
          <a:p>
            <a:r>
              <a:rPr lang="en-US" sz="1400" dirty="0"/>
              <a:t>	</a:t>
            </a:r>
            <a:r>
              <a:rPr lang="en-US" sz="1400" dirty="0">
                <a:hlinkClick r:id="rId11"/>
              </a:rPr>
              <a:t>Smagorinsky, P. (1981). The bold man and the semen. </a:t>
            </a:r>
            <a:r>
              <a:rPr lang="en-US" sz="1400" i="1" dirty="0">
                <a:hlinkClick r:id="rId11"/>
              </a:rPr>
              <a:t>Scholia </a:t>
            </a:r>
            <a:r>
              <a:rPr lang="en-US" sz="1400" i="1" dirty="0" err="1">
                <a:hlinkClick r:id="rId11"/>
              </a:rPr>
              <a:t>Satyrica</a:t>
            </a:r>
            <a:r>
              <a:rPr lang="en-US" sz="1400" i="1" dirty="0">
                <a:hlinkClick r:id="rId11"/>
              </a:rPr>
              <a:t>, 7</a:t>
            </a:r>
            <a:r>
              <a:rPr lang="en-US" sz="1400" dirty="0">
                <a:hlinkClick r:id="rId11"/>
              </a:rPr>
              <a:t>(3&amp;4), 41-42</a:t>
            </a:r>
            <a:r>
              <a:rPr lang="en-US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94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3B0B-35AE-A966-2A80-E1511D56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320"/>
            <a:ext cx="6175248" cy="487680"/>
          </a:xfrm>
        </p:spPr>
        <p:txBody>
          <a:bodyPr>
            <a:normAutofit/>
          </a:bodyPr>
          <a:lstStyle/>
          <a:p>
            <a:pPr algn="ctr"/>
            <a:r>
              <a:rPr lang="en-US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English Today magazine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4DDDEA-EFDE-4580-62EF-4AD2FE7D3A3A}"/>
              </a:ext>
            </a:extLst>
          </p:cNvPr>
          <p:cNvSpPr txBox="1"/>
          <p:nvPr/>
        </p:nvSpPr>
        <p:spPr>
          <a:xfrm>
            <a:off x="457200" y="518160"/>
            <a:ext cx="86106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Shortly after college, I got an assignment to write articles on U.S. culture for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English Today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, a magazine published in Japan for Japanese people hoping to learn more about U.S. life (published by </a:t>
            </a:r>
            <a:r>
              <a:rPr lang="en-US" sz="1400" dirty="0" err="1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Goken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 Co., Ltd., Tokyo).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My father’s weather forecasting lab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included a group of Japanese meteorologists, one of whom got a request from back home to find a U.S. writer to provide articles on life in the States for the magazine. I was a recent college graduate with a degree in English, and so they recommended me, and I wrote for the magazine for a few years, with the English version accompanied by a Japanese translation. I think it might have folded, which would explain why the gig ended. One of those Japanese scientists, by the way, was </a:t>
            </a:r>
            <a:r>
              <a:rPr lang="en-US" sz="1400" u="sng" dirty="0">
                <a:solidFill>
                  <a:srgbClr val="0000FF"/>
                </a:solidFill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Syukuro Manabe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, who was awarded the 2021 Nobel Prize in Physics.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Smagorinsky, P. (1979). More violence in football.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English Today, 5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, 62-65.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Smagorinsky, P. (1979). Violence in football.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English Today, 4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, 70-73.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Smagorinsky, P. (1979). Fast food cookies.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English Today, 3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, 64-68.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Smagorinsky, P. (1979). Sex on television.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English Today, 2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, 40-44.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Smagorinsky, P. (1979). Condominiums.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English Today, 1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, 36-44.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Smagorinsky, P. (1978). More superlatives in sports.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English Today, 12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, 44-50.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Smagorinsky, P. (1978). Superlatives in sports.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English Today, 11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, 46-51.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1"/>
              </a:rPr>
              <a:t>Smagorinsky, P. (1978). Saturday Night Fever.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1"/>
              </a:rPr>
              <a:t>English Today, 10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1"/>
              </a:rPr>
              <a:t>, 61-65.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2"/>
              </a:rPr>
              <a:t>Smagorinsky, P. (1978). Malpractice suits.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2"/>
              </a:rPr>
              <a:t>English Today, 9,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2"/>
              </a:rPr>
              <a:t>40-44.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Smagorinsky, P. (1978). PCP.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English Today, 8,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3"/>
              </a:rPr>
              <a:t>50-54.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Smagorinsky, P. (1978). Posthumous musical celebrity.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English Today, 7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4"/>
              </a:rPr>
              <a:t>, 38-42.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Smagorinsky, P. (1978). Media sports.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English Today, 6,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5"/>
              </a:rPr>
              <a:t>54-59.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6"/>
              </a:rPr>
              <a:t>Smagorinsky, P. (1978). Problems in American education.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6"/>
              </a:rPr>
              <a:t>English Today, 5,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6"/>
              </a:rPr>
              <a:t>54-58.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7"/>
              </a:rPr>
              <a:t>Smagorinsky, P. (1978). Unmarried mates.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7"/>
              </a:rPr>
              <a:t>English Today, 4,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7"/>
              </a:rPr>
              <a:t>66-70.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8"/>
              </a:rPr>
              <a:t>Smagorinsky, P. (1978). Reverse discrimination.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8"/>
              </a:rPr>
              <a:t>English Today, 3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8"/>
              </a:rPr>
              <a:t>, 34-38.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9"/>
              </a:rPr>
              <a:t>Smagorinsky, P. (1978). Running.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9"/>
              </a:rPr>
              <a:t>English Today, 2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19"/>
              </a:rPr>
              <a:t>, 62-71.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0"/>
              </a:rPr>
              <a:t>Smagorinsky, P. (1978). Youth crime.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0"/>
              </a:rPr>
              <a:t>English Today, 1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0"/>
              </a:rPr>
              <a:t>, 43-47.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1"/>
              </a:rPr>
              <a:t>Smagorinsky, P. (1977). Teenage pregnancies.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1"/>
              </a:rPr>
              <a:t>English Today, 12, 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1"/>
              </a:rPr>
              <a:t>69-73.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59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9E69C7-DE63-8C42-5F07-A771F0B6A227}"/>
              </a:ext>
            </a:extLst>
          </p:cNvPr>
          <p:cNvSpPr txBox="1"/>
          <p:nvPr/>
        </p:nvSpPr>
        <p:spPr>
          <a:xfrm>
            <a:off x="457200" y="76200"/>
            <a:ext cx="8382000" cy="763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Smagorinsky, P. (1977). Two career parenting. </a:t>
            </a:r>
            <a:r>
              <a:rPr lang="en-US" sz="1400" i="1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English Today, 11</a:t>
            </a: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, 48-73.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Smagorinsky, P. (1977). Dietary trends: Yogurt and fiber.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English Today, 10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3"/>
              </a:rPr>
              <a:t>, 13-18.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Smagorinsky, P. (1977). Solar energy.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English Today, 9,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4"/>
              </a:rPr>
              <a:t>56-60.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Smagorinsky, P. (1977). American education—Back to basics.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English Today, 8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5"/>
              </a:rPr>
              <a:t>, 33-38.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Smagorinsky, P. (1977). Marijuana use in the U.S.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English Today</a:t>
            </a:r>
            <a:r>
              <a:rPr lang="en-US" sz="1400" i="1"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, 7,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6"/>
              </a:rPr>
              <a:t>23-26.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Smagorinsky, P. (1977). Disco and punk.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English Today, 5,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7"/>
              </a:rPr>
              <a:t>48-52.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Smagorinsky, P. (1977). Perm &amp; rag.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English Today, 4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8"/>
              </a:rPr>
              <a:t>, 48-52.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Smagorinsky, P. (1977). CB radios.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English Today, 2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9"/>
              </a:rPr>
              <a:t>, 23-26.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Smagorinsky, P. (1976). New music in U.S. </a:t>
            </a:r>
            <a:r>
              <a:rPr lang="en-US" sz="1400" i="1" dirty="0"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English Today, 12, </a:t>
            </a:r>
            <a:r>
              <a:rPr lang="en-US" sz="1400" dirty="0">
                <a:ea typeface="Cambria Math" panose="02040503050406030204" pitchFamily="18" charset="0"/>
                <a:cs typeface="Cambria Math" panose="02040503050406030204" pitchFamily="18" charset="0"/>
                <a:hlinkClick r:id="rId10"/>
              </a:rPr>
              <a:t>63-66. </a:t>
            </a: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  <a:hlinkClick r:id="rId2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mbria Math" panose="02040503050406030204" pitchFamily="18" charset="0"/>
                <a:cs typeface="Cambria Math" panose="02040503050406030204" pitchFamily="18" charset="0"/>
                <a:hlinkClick r:id="rId2"/>
              </a:rPr>
              <a:t> </a:t>
            </a:r>
            <a:endParaRPr lang="en-US" sz="1400" dirty="0">
              <a:effectLst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21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30098</TotalTime>
  <Words>16610</Words>
  <Application>Microsoft Office PowerPoint</Application>
  <PresentationFormat>On-screen Show (4:3)</PresentationFormat>
  <Paragraphs>802</Paragraphs>
  <Slides>58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</vt:lpstr>
      <vt:lpstr>Calibri</vt:lpstr>
      <vt:lpstr>Cambria Math</vt:lpstr>
      <vt:lpstr>Consolas</vt:lpstr>
      <vt:lpstr>Courier</vt:lpstr>
      <vt:lpstr>Franklin Gothic Book</vt:lpstr>
      <vt:lpstr>Times New Roman</vt:lpstr>
      <vt:lpstr>Wingdings 2</vt:lpstr>
      <vt:lpstr>Technic</vt:lpstr>
      <vt:lpstr>Peter Smagorinsky Pubs Crawling:  A Thematic Overview  </vt:lpstr>
      <vt:lpstr>Table of Contents</vt:lpstr>
      <vt:lpstr>Practice-Oriented Books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Teacher Education &amp; Development Books </vt:lpstr>
      <vt:lpstr>Teacher Education &amp; Development Research Reports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 Research: Books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Methodology: Articles &amp; Chapters</vt:lpstr>
      <vt:lpstr>Research Methodology-Articles &amp; Chapters (continued)</vt:lpstr>
      <vt:lpstr>Mental Health</vt:lpstr>
      <vt:lpstr>PowerPoint Presentation</vt:lpstr>
      <vt:lpstr>Mental Health  </vt:lpstr>
      <vt:lpstr>PowerPoint Presentation</vt:lpstr>
      <vt:lpstr>Service-Learning </vt:lpstr>
      <vt:lpstr>PowerPoint Presentation</vt:lpstr>
      <vt:lpstr>Character Education </vt:lpstr>
      <vt:lpstr>Policy and Standards Publications </vt:lpstr>
      <vt:lpstr>PowerPoint Presentation</vt:lpstr>
      <vt:lpstr>PowerPoint Presentation</vt:lpstr>
      <vt:lpstr>PowerPoint Presentation</vt:lpstr>
      <vt:lpstr>Public Essays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Book Reviews</vt:lpstr>
      <vt:lpstr>PowerPoint Presentation</vt:lpstr>
      <vt:lpstr>PowerPoint Presentation</vt:lpstr>
      <vt:lpstr>PowerPoint Presentation</vt:lpstr>
      <vt:lpstr>PowerPoint Presentation</vt:lpstr>
      <vt:lpstr>English Today magazine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Smagorinsky—Current Projects</dc:title>
  <dc:creator>Peter Smagorinsky</dc:creator>
  <cp:lastModifiedBy>Peter Smagorinsky</cp:lastModifiedBy>
  <cp:revision>648</cp:revision>
  <dcterms:created xsi:type="dcterms:W3CDTF">2011-10-20T17:10:56Z</dcterms:created>
  <dcterms:modified xsi:type="dcterms:W3CDTF">2025-04-24T11:09:34Z</dcterms:modified>
</cp:coreProperties>
</file>